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6"/>
  </p:handoutMasterIdLst>
  <p:sldIdLst>
    <p:sldId id="371" r:id="rId2"/>
    <p:sldId id="346" r:id="rId3"/>
    <p:sldId id="347" r:id="rId4"/>
    <p:sldId id="348" r:id="rId5"/>
    <p:sldId id="359" r:id="rId6"/>
    <p:sldId id="365" r:id="rId7"/>
    <p:sldId id="360" r:id="rId8"/>
    <p:sldId id="361" r:id="rId9"/>
    <p:sldId id="363" r:id="rId10"/>
    <p:sldId id="364" r:id="rId11"/>
    <p:sldId id="372" r:id="rId12"/>
    <p:sldId id="349" r:id="rId13"/>
    <p:sldId id="350" r:id="rId14"/>
    <p:sldId id="351" r:id="rId15"/>
    <p:sldId id="353" r:id="rId16"/>
    <p:sldId id="354" r:id="rId17"/>
    <p:sldId id="356" r:id="rId18"/>
    <p:sldId id="369" r:id="rId19"/>
    <p:sldId id="357" r:id="rId20"/>
    <p:sldId id="358" r:id="rId21"/>
    <p:sldId id="366" r:id="rId22"/>
    <p:sldId id="367" r:id="rId23"/>
    <p:sldId id="368" r:id="rId24"/>
    <p:sldId id="370" r:id="rId25"/>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47" d="100"/>
          <a:sy n="47" d="100"/>
        </p:scale>
        <p:origin x="594"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CA"/>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6107424B-4E0C-44F2-BAFC-E9211FCA1FAC}" type="datetimeFigureOut">
              <a:rPr lang="en-CA" smtClean="0"/>
              <a:t>27/06/2016</a:t>
            </a:fld>
            <a:endParaRPr lang="en-CA"/>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CA"/>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445C64BF-9B32-4311-8D55-1E000BF0FEF0}" type="slidenum">
              <a:rPr lang="en-CA" smtClean="0"/>
              <a:t>‹#›</a:t>
            </a:fld>
            <a:endParaRPr lang="en-CA"/>
          </a:p>
        </p:txBody>
      </p:sp>
    </p:spTree>
    <p:extLst>
      <p:ext uri="{BB962C8B-B14F-4D97-AF65-F5344CB8AC3E}">
        <p14:creationId xmlns:p14="http://schemas.microsoft.com/office/powerpoint/2010/main" val="26670234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78232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1pPr>
              <a:lvl2pPr marL="742950" indent="-28575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2pPr>
              <a:lvl3pPr marL="11430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3pPr>
              <a:lvl4pPr marL="16002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4pPr>
              <a:lvl5pPr marL="20574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9pPr>
            </a:lstStyle>
            <a:p>
              <a:pPr algn="ctr" fontAlgn="base">
                <a:lnSpc>
                  <a:spcPct val="100000"/>
                </a:lnSpc>
                <a:spcBef>
                  <a:spcPct val="0"/>
                </a:spcBef>
                <a:spcAft>
                  <a:spcPct val="0"/>
                </a:spcAft>
                <a:buClrTx/>
                <a:buSzTx/>
                <a:buFontTx/>
                <a:buNone/>
              </a:pPr>
              <a:endParaRPr kumimoji="1" lang="en-US" sz="2400">
                <a:solidFill>
                  <a:srgbClr val="003366"/>
                </a:solidFill>
                <a:latin typeface="Times New Roman" panose="02020603050405020304"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1pPr>
              <a:lvl2pPr marL="742950" indent="-28575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2pPr>
              <a:lvl3pPr marL="11430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3pPr>
              <a:lvl4pPr marL="16002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4pPr>
              <a:lvl5pPr marL="20574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9pPr>
            </a:lstStyle>
            <a:p>
              <a:pPr algn="ctr" fontAlgn="base">
                <a:lnSpc>
                  <a:spcPct val="100000"/>
                </a:lnSpc>
                <a:spcBef>
                  <a:spcPct val="0"/>
                </a:spcBef>
                <a:spcAft>
                  <a:spcPct val="0"/>
                </a:spcAft>
                <a:buClrTx/>
                <a:buSzTx/>
                <a:buFontTx/>
                <a:buNone/>
              </a:pPr>
              <a:endParaRPr kumimoji="1" lang="en-US" sz="2400">
                <a:solidFill>
                  <a:srgbClr val="003366"/>
                </a:solidFill>
                <a:latin typeface="Times New Roman" panose="02020603050405020304" pitchFamily="18" charset="0"/>
              </a:endParaRPr>
            </a:p>
          </p:txBody>
        </p:sp>
      </p:grpSp>
      <p:grpSp>
        <p:nvGrpSpPr>
          <p:cNvPr id="7" name="Group 5"/>
          <p:cNvGrpSpPr>
            <a:grpSpLocks/>
          </p:cNvGrpSpPr>
          <p:nvPr/>
        </p:nvGrpSpPr>
        <p:grpSpPr bwMode="auto">
          <a:xfrm>
            <a:off x="4842933" y="4889500"/>
            <a:ext cx="65024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1pPr>
              <a:lvl2pPr marL="742950" indent="-28575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2pPr>
              <a:lvl3pPr marL="11430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3pPr>
              <a:lvl4pPr marL="16002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4pPr>
              <a:lvl5pPr marL="20574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9pPr>
            </a:lstStyle>
            <a:p>
              <a:pPr fontAlgn="base">
                <a:spcAft>
                  <a:spcPct val="0"/>
                </a:spcAft>
                <a:buClr>
                  <a:srgbClr val="003366"/>
                </a:buClr>
              </a:pPr>
              <a:endParaRPr lang="en-CA" sz="1800">
                <a:solidFill>
                  <a:srgbClr val="003366"/>
                </a:solidFill>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1pPr>
              <a:lvl2pPr marL="742950" indent="-28575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2pPr>
              <a:lvl3pPr marL="11430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3pPr>
              <a:lvl4pPr marL="16002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4pPr>
              <a:lvl5pPr marL="20574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9pPr>
            </a:lstStyle>
            <a:p>
              <a:pPr fontAlgn="base">
                <a:spcAft>
                  <a:spcPct val="0"/>
                </a:spcAft>
                <a:buClr>
                  <a:srgbClr val="003366"/>
                </a:buClr>
              </a:pPr>
              <a:endParaRPr lang="en-CA" sz="1800">
                <a:solidFill>
                  <a:srgbClr val="003366"/>
                </a:solidFill>
              </a:endParaRPr>
            </a:p>
          </p:txBody>
        </p:sp>
      </p:grpSp>
      <p:sp>
        <p:nvSpPr>
          <p:cNvPr id="548872"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en-US" noProof="0" smtClean="0"/>
              <a:t>Click to edit Master subtitle style</a:t>
            </a:r>
          </a:p>
        </p:txBody>
      </p:sp>
      <p:sp>
        <p:nvSpPr>
          <p:cNvPr id="548876"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en-US" noProof="0" smtClean="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solidFill>
                <a:srgbClr val="FFFFFF"/>
              </a:solidFill>
            </a:endParaRPr>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solidFill>
                <a:srgbClr val="003366"/>
              </a:solidFill>
            </a:endParaRPr>
          </a:p>
        </p:txBody>
      </p:sp>
      <p:sp>
        <p:nvSpPr>
          <p:cNvPr id="12" name="Rectangle 11"/>
          <p:cNvSpPr>
            <a:spLocks noGrp="1" noChangeArrowheads="1"/>
          </p:cNvSpPr>
          <p:nvPr>
            <p:ph type="sldNum" sz="quarter" idx="12"/>
          </p:nvPr>
        </p:nvSpPr>
        <p:spPr>
          <a:xfrm>
            <a:off x="101601" y="6248400"/>
            <a:ext cx="783167" cy="488950"/>
          </a:xfrm>
        </p:spPr>
        <p:txBody>
          <a:bodyPr anchorCtr="0"/>
          <a:lstStyle>
            <a:lvl1pPr>
              <a:defRPr smtClean="0"/>
            </a:lvl1pPr>
          </a:lstStyle>
          <a:p>
            <a:pPr>
              <a:defRPr/>
            </a:pPr>
            <a:fld id="{AFCDB18A-0222-452C-A846-22A6E5DE5EC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505194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240BF037-8C1A-4B33-AFEB-17AB28FBF22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957277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0800" y="762001"/>
            <a:ext cx="2641600" cy="532447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016000" y="762001"/>
            <a:ext cx="77216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EC147852-589C-4F8A-9A2A-56CEEC647B9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938014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73F4EE2E-25D4-4A32-B2F0-086BD786EE9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81430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3810A0BA-0A06-40CE-8FFF-84322E3ABB4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300729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117601" y="2362201"/>
            <a:ext cx="5027084"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347884" y="2362201"/>
            <a:ext cx="5027083"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A3F43CA3-6D1E-4CE8-A85C-CAA1EF8C9FA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013434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AE6E8B86-19CB-4D3D-869A-5CE6E09EB09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436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AFE1E65D-36DD-43E9-A7D0-B0A06DAC840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00609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112B8C13-32C4-4164-AF25-5F6223AD136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130750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6EBD8AD1-12E1-42D5-9FD7-C32DD554679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300082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3366"/>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3366"/>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53F31F52-2116-4877-99FC-ADB80F02E63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45664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016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1pPr>
                <a:lvl2pPr marL="742950" indent="-28575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2pPr>
                <a:lvl3pPr marL="11430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3pPr>
                <a:lvl4pPr marL="16002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4pPr>
                <a:lvl5pPr marL="20574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9pPr>
              </a:lstStyle>
              <a:p>
                <a:pPr fontAlgn="base">
                  <a:spcAft>
                    <a:spcPct val="0"/>
                  </a:spcAft>
                  <a:buClr>
                    <a:srgbClr val="003366"/>
                  </a:buClr>
                </a:pPr>
                <a:endParaRPr lang="en-CA" sz="1800">
                  <a:solidFill>
                    <a:srgbClr val="003366"/>
                  </a:solidFill>
                </a:endParaRPr>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eaLnBrk="0" fontAlgn="base" hangingPunct="0">
                  <a:spcBef>
                    <a:spcPct val="0"/>
                  </a:spcBef>
                  <a:spcAft>
                    <a:spcPct val="0"/>
                  </a:spcAft>
                </a:pPr>
                <a:endParaRPr lang="en-CA" sz="1800">
                  <a:solidFill>
                    <a:srgbClr val="003366"/>
                  </a:solidFill>
                </a:endParaRPr>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1pPr>
                <a:lvl2pPr marL="742950" indent="-28575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2pPr>
                <a:lvl3pPr marL="11430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3pPr>
                <a:lvl4pPr marL="16002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4pPr>
                <a:lvl5pPr marL="20574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9pPr>
              </a:lstStyle>
              <a:p>
                <a:pPr fontAlgn="base">
                  <a:spcAft>
                    <a:spcPct val="0"/>
                  </a:spcAft>
                  <a:buClr>
                    <a:srgbClr val="003366"/>
                  </a:buClr>
                </a:pPr>
                <a:endParaRPr lang="en-CA" sz="1800">
                  <a:solidFill>
                    <a:srgbClr val="003366"/>
                  </a:solidFill>
                </a:endParaRPr>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1pPr>
                <a:lvl2pPr marL="742950" indent="-28575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2pPr>
                <a:lvl3pPr marL="11430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3pPr>
                <a:lvl4pPr marL="16002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4pPr>
                <a:lvl5pPr marL="2057400" indent="-228600">
                  <a:lnSpc>
                    <a:spcPct val="90000"/>
                  </a:lnSpc>
                  <a:spcBef>
                    <a:spcPct val="20000"/>
                  </a:spcBef>
                  <a:buClr>
                    <a:schemeClr val="tx1"/>
                  </a:buClr>
                  <a:buSzPct val="7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chemeClr val="tx1"/>
                  </a:buClr>
                  <a:buSzPct val="75000"/>
                  <a:buFont typeface="Wingdings" panose="05000000000000000000" pitchFamily="2" charset="2"/>
                  <a:buChar char="l"/>
                  <a:defRPr>
                    <a:solidFill>
                      <a:schemeClr val="tx1"/>
                    </a:solidFill>
                    <a:latin typeface="Arial" panose="020B0604020202020204" pitchFamily="34" charset="0"/>
                  </a:defRPr>
                </a:lvl9pPr>
              </a:lstStyle>
              <a:p>
                <a:pPr fontAlgn="base">
                  <a:spcAft>
                    <a:spcPct val="0"/>
                  </a:spcAft>
                  <a:buClr>
                    <a:srgbClr val="003366"/>
                  </a:buClr>
                </a:pPr>
                <a:endParaRPr lang="en-CA" sz="1800">
                  <a:solidFill>
                    <a:srgbClr val="003366"/>
                  </a:solidFill>
                </a:endParaRPr>
              </a:p>
            </p:txBody>
          </p:sp>
        </p:grpSp>
      </p:grpSp>
      <p:sp>
        <p:nvSpPr>
          <p:cNvPr id="1027"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47851"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400" smtClean="0"/>
            </a:lvl1pPr>
          </a:lstStyle>
          <a:p>
            <a:pPr fontAlgn="base">
              <a:spcAft>
                <a:spcPct val="0"/>
              </a:spcAft>
              <a:defRPr/>
            </a:pPr>
            <a:endParaRPr lang="en-US">
              <a:solidFill>
                <a:srgbClr val="003366"/>
              </a:solidFill>
            </a:endParaRPr>
          </a:p>
        </p:txBody>
      </p:sp>
      <p:sp>
        <p:nvSpPr>
          <p:cNvPr id="547852"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lnSpc>
                <a:spcPct val="100000"/>
              </a:lnSpc>
              <a:spcBef>
                <a:spcPct val="0"/>
              </a:spcBef>
              <a:buClrTx/>
              <a:buSzTx/>
              <a:buFontTx/>
              <a:buNone/>
              <a:defRPr sz="1400" smtClean="0"/>
            </a:lvl1pPr>
          </a:lstStyle>
          <a:p>
            <a:pPr fontAlgn="base">
              <a:spcAft>
                <a:spcPct val="0"/>
              </a:spcAft>
              <a:defRPr/>
            </a:pPr>
            <a:endParaRPr lang="en-US">
              <a:solidFill>
                <a:srgbClr val="003366"/>
              </a:solidFill>
            </a:endParaRPr>
          </a:p>
        </p:txBody>
      </p:sp>
      <p:sp>
        <p:nvSpPr>
          <p:cNvPr id="547853"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lnSpc>
                <a:spcPct val="100000"/>
              </a:lnSpc>
              <a:spcBef>
                <a:spcPct val="0"/>
              </a:spcBef>
              <a:buClrTx/>
              <a:buSzTx/>
              <a:buFontTx/>
              <a:buNone/>
              <a:defRPr sz="2600" b="1" smtClean="0">
                <a:solidFill>
                  <a:schemeClr val="bg1"/>
                </a:solidFill>
              </a:defRPr>
            </a:lvl1pPr>
          </a:lstStyle>
          <a:p>
            <a:pPr fontAlgn="base">
              <a:spcAft>
                <a:spcPct val="0"/>
              </a:spcAft>
              <a:defRPr/>
            </a:pPr>
            <a:fld id="{B3443452-48AB-4B58-947F-A8925E233788}" type="slidenum">
              <a:rPr lang="en-US">
                <a:solidFill>
                  <a:srgbClr val="FFFFFF"/>
                </a:solidFill>
              </a:rPr>
              <a:pPr fontAlgn="base">
                <a:spcAft>
                  <a:spcPct val="0"/>
                </a:spcAft>
                <a:defRPr/>
              </a:pPr>
              <a:t>‹#›</a:t>
            </a:fld>
            <a:endParaRPr lang="en-US">
              <a:solidFill>
                <a:srgbClr val="FFFFFF"/>
              </a:solidFill>
            </a:endParaRPr>
          </a:p>
        </p:txBody>
      </p:sp>
    </p:spTree>
    <p:extLst>
      <p:ext uri="{BB962C8B-B14F-4D97-AF65-F5344CB8AC3E}">
        <p14:creationId xmlns:p14="http://schemas.microsoft.com/office/powerpoint/2010/main" val="23892923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2pPr>
      <a:lvl3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3pPr>
      <a:lvl4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4pPr>
      <a:lvl5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p:txBody>
          <a:bodyPr/>
          <a:lstStyle/>
          <a:p>
            <a:pPr>
              <a:spcBef>
                <a:spcPts val="0"/>
              </a:spcBef>
            </a:pPr>
            <a:r>
              <a:rPr lang="fr-CA" dirty="0" smtClean="0"/>
              <a:t>Jacinthe Boudreau </a:t>
            </a:r>
          </a:p>
          <a:p>
            <a:pPr>
              <a:spcBef>
                <a:spcPts val="0"/>
              </a:spcBef>
            </a:pPr>
            <a:r>
              <a:rPr lang="fr-CA" dirty="0" smtClean="0"/>
              <a:t>Stieber Berlach </a:t>
            </a:r>
            <a:r>
              <a:rPr lang="fr-CA" dirty="0" err="1" smtClean="0"/>
              <a:t>LLP</a:t>
            </a:r>
            <a:endParaRPr lang="fr-CA" dirty="0" smtClean="0"/>
          </a:p>
          <a:p>
            <a:pPr>
              <a:spcBef>
                <a:spcPts val="0"/>
              </a:spcBef>
            </a:pPr>
            <a:r>
              <a:rPr lang="fr-CA" dirty="0" err="1" smtClean="0"/>
              <a:t>Jboudreau</a:t>
            </a:r>
            <a:r>
              <a:rPr lang="en-US" dirty="0" smtClean="0"/>
              <a:t>@sblegal.ca</a:t>
            </a:r>
            <a:endParaRPr lang="en-CA" dirty="0"/>
          </a:p>
        </p:txBody>
      </p:sp>
      <p:sp>
        <p:nvSpPr>
          <p:cNvPr id="6" name="Title 5"/>
          <p:cNvSpPr>
            <a:spLocks noGrp="1"/>
          </p:cNvSpPr>
          <p:nvPr>
            <p:ph type="ctrTitle" sz="quarter"/>
          </p:nvPr>
        </p:nvSpPr>
        <p:spPr/>
        <p:txBody>
          <a:bodyPr/>
          <a:lstStyle/>
          <a:p>
            <a:r>
              <a:rPr lang="fr-CA" dirty="0" smtClean="0"/>
              <a:t>Délai de prescription pour les demandes de contribution et d’indemnité</a:t>
            </a:r>
            <a:br>
              <a:rPr lang="fr-CA" dirty="0" smtClean="0"/>
            </a:br>
            <a:r>
              <a:rPr lang="fr-CA" dirty="0" smtClean="0"/>
              <a:t> </a:t>
            </a:r>
            <a:r>
              <a:rPr lang="fr-CA" i="1" dirty="0" err="1" smtClean="0"/>
              <a:t>Miaskowski</a:t>
            </a:r>
            <a:r>
              <a:rPr lang="fr-CA" i="1" dirty="0" smtClean="0"/>
              <a:t> </a:t>
            </a:r>
            <a:r>
              <a:rPr lang="fr-CA" dirty="0" smtClean="0"/>
              <a:t>v. </a:t>
            </a:r>
            <a:r>
              <a:rPr lang="fr-CA" i="1" dirty="0" err="1" smtClean="0"/>
              <a:t>Persaud</a:t>
            </a:r>
            <a:r>
              <a:rPr lang="fr-CA" i="1" dirty="0" smtClean="0"/>
              <a:t/>
            </a:r>
            <a:br>
              <a:rPr lang="fr-CA" i="1" dirty="0" smtClean="0"/>
            </a:br>
            <a:r>
              <a:rPr lang="fr-CA" dirty="0" smtClean="0"/>
              <a:t>Congrès de l’</a:t>
            </a:r>
            <a:r>
              <a:rPr lang="fr-CA" dirty="0" err="1" smtClean="0"/>
              <a:t>AJEFO</a:t>
            </a:r>
            <a:r>
              <a:rPr lang="fr-CA" dirty="0" smtClean="0"/>
              <a:t> -24-25 juin, 2016</a:t>
            </a:r>
            <a:endParaRPr lang="en-CA" i="1" dirty="0"/>
          </a:p>
        </p:txBody>
      </p:sp>
    </p:spTree>
    <p:extLst>
      <p:ext uri="{BB962C8B-B14F-4D97-AF65-F5344CB8AC3E}">
        <p14:creationId xmlns:p14="http://schemas.microsoft.com/office/powerpoint/2010/main" val="3424985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a:t>Miaskowski</a:t>
            </a:r>
            <a:r>
              <a:rPr lang="en-US" dirty="0"/>
              <a:t>, para</a:t>
            </a:r>
            <a:r>
              <a:rPr lang="en-US" dirty="0" smtClean="0"/>
              <a:t>. 95</a:t>
            </a:r>
            <a:endParaRPr lang="en-CA" dirty="0"/>
          </a:p>
        </p:txBody>
      </p:sp>
      <p:sp>
        <p:nvSpPr>
          <p:cNvPr id="3" name="Content Placeholder 2"/>
          <p:cNvSpPr>
            <a:spLocks noGrp="1"/>
          </p:cNvSpPr>
          <p:nvPr>
            <p:ph idx="1"/>
          </p:nvPr>
        </p:nvSpPr>
        <p:spPr>
          <a:xfrm>
            <a:off x="1117601" y="2362201"/>
            <a:ext cx="10735416" cy="4243698"/>
          </a:xfrm>
        </p:spPr>
        <p:txBody>
          <a:bodyPr/>
          <a:lstStyle/>
          <a:p>
            <a:pPr marL="0" indent="0">
              <a:buNone/>
            </a:pPr>
            <a:r>
              <a:rPr lang="en-CA" i="1" dirty="0"/>
              <a:t>Such an interpretation is consistent with the policy purposes of the Act and provides some certainty and efficiency in the application of the law about limitation periods. As Justice Sharpe noted in </a:t>
            </a:r>
            <a:r>
              <a:rPr lang="en-CA" i="1" dirty="0" err="1"/>
              <a:t>Canaccord</a:t>
            </a:r>
            <a:r>
              <a:rPr lang="en-CA" i="1" dirty="0"/>
              <a:t> Capital Corp. v. Roscoe, supra, s. 18 significantly shortens the limitation period governing contribution and indemnity claims to two years from the date the first alleged wrongdoer was served with the underlying claim, thereby encouraging resolution of all claims arising from the wrong at the same time.</a:t>
            </a:r>
          </a:p>
          <a:p>
            <a:pPr marL="0" indent="0">
              <a:buNone/>
            </a:pPr>
            <a:endParaRPr lang="en-CA" i="1" dirty="0"/>
          </a:p>
          <a:p>
            <a:pPr marL="0" indent="0">
              <a:buNone/>
            </a:pPr>
            <a:endParaRPr lang="en-CA" dirty="0"/>
          </a:p>
        </p:txBody>
      </p:sp>
    </p:spTree>
    <p:extLst>
      <p:ext uri="{BB962C8B-B14F-4D97-AF65-F5344CB8AC3E}">
        <p14:creationId xmlns:p14="http://schemas.microsoft.com/office/powerpoint/2010/main" val="3616590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r>
              <a:rPr lang="fr-CA" dirty="0" smtClean="0"/>
              <a:t>Le juge </a:t>
            </a:r>
            <a:r>
              <a:rPr lang="fr-CA" dirty="0" err="1" smtClean="0"/>
              <a:t>Perell</a:t>
            </a:r>
            <a:r>
              <a:rPr lang="fr-CA" dirty="0" smtClean="0"/>
              <a:t> commente en </a:t>
            </a:r>
            <a:r>
              <a:rPr lang="fr-CA" i="1" dirty="0" err="1" smtClean="0"/>
              <a:t>obiter</a:t>
            </a:r>
            <a:r>
              <a:rPr lang="fr-CA" i="1" dirty="0" smtClean="0"/>
              <a:t>,  </a:t>
            </a:r>
            <a:r>
              <a:rPr lang="fr-CA" dirty="0" smtClean="0"/>
              <a:t>que le délai de prescription serait aussi prescrit selon  le principe de ‘’découverte des faits’’</a:t>
            </a:r>
          </a:p>
          <a:p>
            <a:r>
              <a:rPr lang="fr-CA" dirty="0" smtClean="0"/>
              <a:t>Les motifs  d’appel, n’incluaient  donc pas l’interprétation de l’art.18</a:t>
            </a:r>
          </a:p>
          <a:p>
            <a:pPr marL="0" indent="0">
              <a:buNone/>
            </a:pPr>
            <a:r>
              <a:rPr lang="fr-CA" dirty="0" smtClean="0"/>
              <a:t> </a:t>
            </a:r>
            <a:endParaRPr lang="en-CA" dirty="0"/>
          </a:p>
        </p:txBody>
      </p:sp>
    </p:spTree>
    <p:extLst>
      <p:ext uri="{BB962C8B-B14F-4D97-AF65-F5344CB8AC3E}">
        <p14:creationId xmlns:p14="http://schemas.microsoft.com/office/powerpoint/2010/main" val="1748894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084" y="719271"/>
            <a:ext cx="10566400" cy="1143000"/>
          </a:xfrm>
        </p:spPr>
        <p:txBody>
          <a:bodyPr/>
          <a:lstStyle/>
          <a:p>
            <a:r>
              <a:rPr lang="fr-CA" i="1" dirty="0" err="1" smtClean="0"/>
              <a:t>Demide</a:t>
            </a:r>
            <a:r>
              <a:rPr lang="fr-CA" i="1" dirty="0" smtClean="0"/>
              <a:t> v. Attorney General of Canada </a:t>
            </a:r>
            <a:r>
              <a:rPr lang="fr-CA" dirty="0" smtClean="0"/>
              <a:t>2015 </a:t>
            </a:r>
            <a:r>
              <a:rPr lang="fr-CA" dirty="0" err="1" smtClean="0"/>
              <a:t>ONSC</a:t>
            </a:r>
            <a:r>
              <a:rPr lang="fr-CA" dirty="0" smtClean="0"/>
              <a:t> 3000 ( </a:t>
            </a:r>
            <a:r>
              <a:rPr lang="fr-CA" sz="3200" dirty="0" smtClean="0"/>
              <a:t>Juge Leach</a:t>
            </a:r>
            <a:r>
              <a:rPr lang="fr-CA" dirty="0" smtClean="0"/>
              <a:t>)</a:t>
            </a:r>
            <a:endParaRPr lang="en-CA" dirty="0"/>
          </a:p>
        </p:txBody>
      </p:sp>
      <p:sp>
        <p:nvSpPr>
          <p:cNvPr id="3" name="Content Placeholder 2"/>
          <p:cNvSpPr>
            <a:spLocks noGrp="1"/>
          </p:cNvSpPr>
          <p:nvPr>
            <p:ph idx="1"/>
          </p:nvPr>
        </p:nvSpPr>
        <p:spPr/>
        <p:txBody>
          <a:bodyPr/>
          <a:lstStyle/>
          <a:p>
            <a:r>
              <a:rPr lang="fr-CA" dirty="0"/>
              <a:t>Interprétation de l’art. </a:t>
            </a:r>
            <a:r>
              <a:rPr lang="fr-CA" dirty="0" smtClean="0"/>
              <a:t>18(1) -désaccord avec </a:t>
            </a:r>
            <a:r>
              <a:rPr lang="fr-CA" i="1" dirty="0" err="1" smtClean="0"/>
              <a:t>Miakowski</a:t>
            </a:r>
            <a:r>
              <a:rPr lang="fr-CA" i="1" dirty="0" smtClean="0"/>
              <a:t> </a:t>
            </a:r>
            <a:endParaRPr lang="fr-CA" dirty="0"/>
          </a:p>
          <a:p>
            <a:r>
              <a:rPr lang="fr-CA" i="1" dirty="0" err="1" smtClean="0"/>
              <a:t>Obiter</a:t>
            </a:r>
            <a:r>
              <a:rPr lang="fr-CA" i="1" dirty="0" smtClean="0"/>
              <a:t> </a:t>
            </a:r>
            <a:r>
              <a:rPr lang="fr-CA" dirty="0" smtClean="0"/>
              <a:t>( par. 82) – </a:t>
            </a:r>
            <a:r>
              <a:rPr lang="en-US" dirty="0" smtClean="0"/>
              <a:t>“ </a:t>
            </a:r>
            <a:r>
              <a:rPr lang="en-US" i="1" dirty="0" smtClean="0"/>
              <a:t>It is not necessary for me to decide”</a:t>
            </a:r>
          </a:p>
          <a:p>
            <a:pPr marL="0" indent="0">
              <a:buNone/>
            </a:pPr>
            <a:endParaRPr lang="en-US" i="1" dirty="0" smtClean="0"/>
          </a:p>
          <a:p>
            <a:r>
              <a:rPr lang="en-US" dirty="0" smtClean="0"/>
              <a:t>Met </a:t>
            </a:r>
            <a:r>
              <a:rPr lang="en-US" dirty="0" err="1" smtClean="0"/>
              <a:t>l’emphase</a:t>
            </a:r>
            <a:r>
              <a:rPr lang="en-US" dirty="0" smtClean="0"/>
              <a:t> sur les mots – “</a:t>
            </a:r>
            <a:r>
              <a:rPr lang="en-US" i="1" dirty="0" smtClean="0"/>
              <a:t>Pour </a:t>
            </a:r>
            <a:r>
              <a:rPr lang="en-US" i="1" dirty="0" err="1" smtClean="0"/>
              <a:t>l’application</a:t>
            </a:r>
            <a:r>
              <a:rPr lang="en-US" i="1" dirty="0" smtClean="0"/>
              <a:t> du </a:t>
            </a:r>
            <a:r>
              <a:rPr lang="en-US" i="1" dirty="0" err="1" smtClean="0"/>
              <a:t>paragraphe</a:t>
            </a:r>
            <a:r>
              <a:rPr lang="en-US" i="1" dirty="0" smtClean="0"/>
              <a:t> 5(2) et de </a:t>
            </a:r>
            <a:r>
              <a:rPr lang="en-US" i="1" dirty="0" err="1" smtClean="0"/>
              <a:t>l’article</a:t>
            </a:r>
            <a:r>
              <a:rPr lang="en-US" i="1" dirty="0" smtClean="0"/>
              <a:t> 15”  </a:t>
            </a:r>
            <a:r>
              <a:rPr lang="en-US" dirty="0" smtClean="0"/>
              <a:t>de </a:t>
            </a:r>
            <a:r>
              <a:rPr lang="en-US" dirty="0" err="1" smtClean="0"/>
              <a:t>l’art</a:t>
            </a:r>
            <a:r>
              <a:rPr lang="en-US" dirty="0" smtClean="0"/>
              <a:t> 18(1)</a:t>
            </a:r>
          </a:p>
          <a:p>
            <a:pPr marL="0" indent="0">
              <a:buNone/>
            </a:pPr>
            <a:endParaRPr lang="en-US" dirty="0" smtClean="0"/>
          </a:p>
          <a:p>
            <a:endParaRPr lang="en-CA" i="1" dirty="0"/>
          </a:p>
        </p:txBody>
      </p:sp>
    </p:spTree>
    <p:extLst>
      <p:ext uri="{BB962C8B-B14F-4D97-AF65-F5344CB8AC3E}">
        <p14:creationId xmlns:p14="http://schemas.microsoft.com/office/powerpoint/2010/main" val="1030182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Demide</a:t>
            </a:r>
            <a:endParaRPr lang="en-CA" i="1" dirty="0"/>
          </a:p>
        </p:txBody>
      </p:sp>
      <p:sp>
        <p:nvSpPr>
          <p:cNvPr id="3" name="Content Placeholder 2"/>
          <p:cNvSpPr>
            <a:spLocks noGrp="1"/>
          </p:cNvSpPr>
          <p:nvPr>
            <p:ph idx="1"/>
          </p:nvPr>
        </p:nvSpPr>
        <p:spPr/>
        <p:txBody>
          <a:bodyPr/>
          <a:lstStyle/>
          <a:p>
            <a:pPr algn="just"/>
            <a:r>
              <a:rPr lang="en-US" dirty="0"/>
              <a:t>2 d</a:t>
            </a:r>
            <a:r>
              <a:rPr lang="fr-CA" dirty="0" err="1"/>
              <a:t>écisions</a:t>
            </a:r>
            <a:r>
              <a:rPr lang="fr-CA" dirty="0"/>
              <a:t> de la </a:t>
            </a:r>
            <a:r>
              <a:rPr lang="fr-CA" dirty="0" smtClean="0"/>
              <a:t>Cour d’appel, </a:t>
            </a:r>
            <a:r>
              <a:rPr lang="fr-CA" dirty="0"/>
              <a:t>interprétant </a:t>
            </a:r>
            <a:r>
              <a:rPr lang="fr-CA" dirty="0" smtClean="0"/>
              <a:t>18(1), </a:t>
            </a:r>
            <a:r>
              <a:rPr lang="fr-CA" dirty="0"/>
              <a:t>réfèrent à la date présumée </a:t>
            </a:r>
            <a:r>
              <a:rPr lang="fr-CA" dirty="0" smtClean="0"/>
              <a:t>(</a:t>
            </a:r>
            <a:r>
              <a:rPr lang="fr-CA" i="1" dirty="0" err="1" smtClean="0"/>
              <a:t>presumed</a:t>
            </a:r>
            <a:r>
              <a:rPr lang="fr-CA" i="1" dirty="0"/>
              <a:t>) </a:t>
            </a:r>
            <a:r>
              <a:rPr lang="fr-CA" dirty="0"/>
              <a:t>du commencement du délai de </a:t>
            </a:r>
            <a:r>
              <a:rPr lang="fr-CA" dirty="0" smtClean="0"/>
              <a:t>prescription (ie. la date de service de l’action)</a:t>
            </a:r>
          </a:p>
          <a:p>
            <a:pPr lvl="1" algn="just"/>
            <a:r>
              <a:rPr lang="fr-CA" i="1" dirty="0" err="1" smtClean="0"/>
              <a:t>Placzek</a:t>
            </a:r>
            <a:r>
              <a:rPr lang="fr-CA" i="1" dirty="0" smtClean="0"/>
              <a:t> v. Green </a:t>
            </a:r>
            <a:r>
              <a:rPr lang="en-US" dirty="0" smtClean="0"/>
              <a:t>[2009] O.J. No. 236 (C.A.)</a:t>
            </a:r>
          </a:p>
          <a:p>
            <a:pPr lvl="1" algn="just"/>
            <a:r>
              <a:rPr lang="en-US" i="1" dirty="0" smtClean="0"/>
              <a:t>Waterloo Region District School Board v. </a:t>
            </a:r>
            <a:r>
              <a:rPr lang="en-US" i="1" dirty="0" err="1" smtClean="0"/>
              <a:t>CRD</a:t>
            </a:r>
            <a:r>
              <a:rPr lang="en-US" i="1" dirty="0" smtClean="0"/>
              <a:t> Construction</a:t>
            </a:r>
          </a:p>
          <a:p>
            <a:pPr lvl="1" algn="just"/>
            <a:r>
              <a:rPr lang="en-US" dirty="0" err="1" smtClean="0"/>
              <a:t>Cependant</a:t>
            </a:r>
            <a:r>
              <a:rPr lang="en-US" dirty="0" smtClean="0"/>
              <a:t> </a:t>
            </a:r>
            <a:r>
              <a:rPr lang="en-US" dirty="0" err="1" smtClean="0"/>
              <a:t>ces</a:t>
            </a:r>
            <a:r>
              <a:rPr lang="en-US" dirty="0" smtClean="0"/>
              <a:t> </a:t>
            </a:r>
            <a:r>
              <a:rPr lang="en-US" dirty="0" err="1" smtClean="0"/>
              <a:t>deux</a:t>
            </a:r>
            <a:r>
              <a:rPr lang="en-US" dirty="0" smtClean="0"/>
              <a:t> decisions ne portent  pas sur le </a:t>
            </a:r>
            <a:r>
              <a:rPr lang="en-US" dirty="0" err="1" smtClean="0"/>
              <a:t>principe</a:t>
            </a:r>
            <a:r>
              <a:rPr lang="en-US" dirty="0" smtClean="0"/>
              <a:t> de la d</a:t>
            </a:r>
            <a:r>
              <a:rPr lang="fr-CA" dirty="0" err="1" smtClean="0"/>
              <a:t>écouverte</a:t>
            </a:r>
            <a:r>
              <a:rPr lang="fr-CA" dirty="0" smtClean="0"/>
              <a:t> des faits</a:t>
            </a:r>
            <a:endParaRPr lang="en-CA" dirty="0"/>
          </a:p>
        </p:txBody>
      </p:sp>
    </p:spTree>
    <p:extLst>
      <p:ext uri="{BB962C8B-B14F-4D97-AF65-F5344CB8AC3E}">
        <p14:creationId xmlns:p14="http://schemas.microsoft.com/office/powerpoint/2010/main" val="4276484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Demide</a:t>
            </a:r>
            <a:endParaRPr lang="en-CA" i="1" dirty="0"/>
          </a:p>
        </p:txBody>
      </p:sp>
      <p:sp>
        <p:nvSpPr>
          <p:cNvPr id="3" name="Content Placeholder 2"/>
          <p:cNvSpPr>
            <a:spLocks noGrp="1"/>
          </p:cNvSpPr>
          <p:nvPr>
            <p:ph idx="1"/>
          </p:nvPr>
        </p:nvSpPr>
        <p:spPr/>
        <p:txBody>
          <a:bodyPr/>
          <a:lstStyle/>
          <a:p>
            <a:pPr algn="just"/>
            <a:r>
              <a:rPr lang="fr-CA" dirty="0" smtClean="0"/>
              <a:t>But de </a:t>
            </a:r>
            <a:r>
              <a:rPr lang="fr-CA" dirty="0" err="1" smtClean="0"/>
              <a:t>LPA</a:t>
            </a:r>
            <a:r>
              <a:rPr lang="fr-CA" dirty="0" smtClean="0"/>
              <a:t> – équilibre entre le droit d’un demandeur et le besoin de certitude d’un défendeur - </a:t>
            </a:r>
            <a:r>
              <a:rPr lang="fr-CA" i="1" dirty="0" err="1" smtClean="0"/>
              <a:t>Cannacord</a:t>
            </a:r>
            <a:r>
              <a:rPr lang="fr-CA" i="1" dirty="0" smtClean="0"/>
              <a:t> Capital </a:t>
            </a:r>
            <a:r>
              <a:rPr lang="fr-CA" i="1" dirty="0" err="1" smtClean="0"/>
              <a:t>Corp.v</a:t>
            </a:r>
            <a:r>
              <a:rPr lang="fr-CA" i="1" dirty="0" smtClean="0"/>
              <a:t>. Roscoe </a:t>
            </a:r>
            <a:r>
              <a:rPr lang="fr-CA" dirty="0" smtClean="0"/>
              <a:t>2013 CA</a:t>
            </a:r>
          </a:p>
          <a:p>
            <a:pPr algn="just"/>
            <a:r>
              <a:rPr lang="fr-CA" dirty="0" smtClean="0"/>
              <a:t>Bien que rare qu’il faut plus 2 ans pour la`` découverte` selon l’art. 5(1), </a:t>
            </a:r>
            <a:r>
              <a:rPr lang="fr-CA" u="sng" dirty="0" smtClean="0"/>
              <a:t>ce n’est pas une impossibilité</a:t>
            </a:r>
          </a:p>
          <a:p>
            <a:pPr algn="just"/>
            <a:r>
              <a:rPr lang="fr-CA" dirty="0" smtClean="0"/>
              <a:t>`équité` - pour l`individu qui ne peut avoir fait la ``découverte`` des faits </a:t>
            </a:r>
            <a:r>
              <a:rPr lang="fr-CA" i="1" dirty="0" smtClean="0"/>
              <a:t>Pepper v. </a:t>
            </a:r>
            <a:r>
              <a:rPr lang="fr-CA" i="1" dirty="0" err="1" smtClean="0"/>
              <a:t>Zellers</a:t>
            </a:r>
            <a:r>
              <a:rPr lang="fr-CA" i="1" dirty="0" smtClean="0"/>
              <a:t> Inc. 2006 O.J. no. 5042 (CA)</a:t>
            </a:r>
            <a:endParaRPr lang="en-CA" dirty="0"/>
          </a:p>
        </p:txBody>
      </p:sp>
    </p:spTree>
    <p:extLst>
      <p:ext uri="{BB962C8B-B14F-4D97-AF65-F5344CB8AC3E}">
        <p14:creationId xmlns:p14="http://schemas.microsoft.com/office/powerpoint/2010/main" val="2495496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Demide</a:t>
            </a:r>
            <a:r>
              <a:rPr lang="en-US" i="1" dirty="0"/>
              <a:t> </a:t>
            </a:r>
            <a:r>
              <a:rPr lang="en-US" i="1" dirty="0" smtClean="0"/>
              <a:t>– </a:t>
            </a:r>
            <a:r>
              <a:rPr lang="en-US" dirty="0" err="1" smtClean="0"/>
              <a:t>commentaire</a:t>
            </a:r>
            <a:r>
              <a:rPr lang="en-US" dirty="0" smtClean="0"/>
              <a:t> sur </a:t>
            </a:r>
            <a:r>
              <a:rPr lang="en-US" i="1" dirty="0" err="1" smtClean="0"/>
              <a:t>Miaskowski</a:t>
            </a:r>
            <a:endParaRPr lang="en-CA" i="1" dirty="0"/>
          </a:p>
        </p:txBody>
      </p:sp>
      <p:sp>
        <p:nvSpPr>
          <p:cNvPr id="3" name="Content Placeholder 2"/>
          <p:cNvSpPr>
            <a:spLocks noGrp="1"/>
          </p:cNvSpPr>
          <p:nvPr>
            <p:ph idx="1"/>
          </p:nvPr>
        </p:nvSpPr>
        <p:spPr/>
        <p:txBody>
          <a:bodyPr/>
          <a:lstStyle/>
          <a:p>
            <a:pPr marL="0" indent="0" algn="just">
              <a:buNone/>
            </a:pPr>
            <a:r>
              <a:rPr lang="en-CA" i="1" dirty="0"/>
              <a:t>With great respect, I disagree with that view, as it seems to approach section 18 as if it were a self-contained deeming provision, and </a:t>
            </a:r>
            <a:r>
              <a:rPr lang="en-CA" i="1" u="sng" dirty="0"/>
              <a:t>ignores the opening words of s.18(1)</a:t>
            </a:r>
            <a:r>
              <a:rPr lang="en-CA" i="1" dirty="0"/>
              <a:t>.  In my opinion, those words make it clear that section 18 was not intended to operate as a “stand alone” limitation period</a:t>
            </a:r>
            <a:r>
              <a:rPr lang="en-CA" i="1" dirty="0" smtClean="0"/>
              <a:t>,(…), </a:t>
            </a:r>
            <a:r>
              <a:rPr lang="en-CA" i="1" dirty="0"/>
              <a:t>or a provision to be viewed and read separately and in contrast to s.5(2</a:t>
            </a:r>
            <a:r>
              <a:rPr lang="en-CA" i="1" dirty="0" smtClean="0"/>
              <a:t>) ( </a:t>
            </a:r>
            <a:r>
              <a:rPr lang="en-CA" dirty="0" smtClean="0"/>
              <a:t>para. 87)</a:t>
            </a:r>
            <a:endParaRPr lang="en-CA" i="1" dirty="0"/>
          </a:p>
        </p:txBody>
      </p:sp>
    </p:spTree>
    <p:extLst>
      <p:ext uri="{BB962C8B-B14F-4D97-AF65-F5344CB8AC3E}">
        <p14:creationId xmlns:p14="http://schemas.microsoft.com/office/powerpoint/2010/main" val="1537833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a:xfrm>
            <a:off x="1187865" y="2362201"/>
            <a:ext cx="10187103" cy="4192423"/>
          </a:xfrm>
        </p:spPr>
        <p:txBody>
          <a:bodyPr/>
          <a:lstStyle/>
          <a:p>
            <a:pPr marL="0" indent="0" algn="just">
              <a:buNone/>
            </a:pPr>
            <a:r>
              <a:rPr lang="en-CA" i="1" dirty="0"/>
              <a:t>Rather, section 18 expressly was enacted “For the purposes of subsection 5(2) and 15”, </a:t>
            </a:r>
            <a:r>
              <a:rPr lang="en-CA" i="1" dirty="0" smtClean="0"/>
              <a:t>(…); </a:t>
            </a:r>
            <a:r>
              <a:rPr lang="en-CA" i="1" dirty="0"/>
              <a:t>i.e., </a:t>
            </a:r>
            <a:r>
              <a:rPr lang="en-CA" i="1" u="sng" dirty="0"/>
              <a:t>to inform and dictate the meaning to be given to certain concepts referred to in ss.5(2) </a:t>
            </a:r>
            <a:r>
              <a:rPr lang="en-CA" i="1" dirty="0"/>
              <a:t>and 15, when applying those sections. </a:t>
            </a:r>
            <a:r>
              <a:rPr lang="en-CA" i="1" dirty="0" smtClean="0"/>
              <a:t> particular</a:t>
            </a:r>
            <a:r>
              <a:rPr lang="en-CA" i="1" u="sng" dirty="0"/>
              <a:t>, I see nothing in the language of s.18(1) that displaces or alters the natural meaning</a:t>
            </a:r>
            <a:r>
              <a:rPr lang="en-CA" i="1" dirty="0"/>
              <a:t> </a:t>
            </a:r>
            <a:r>
              <a:rPr lang="en-CA" dirty="0" smtClean="0"/>
              <a:t>(…)… </a:t>
            </a:r>
            <a:r>
              <a:rPr lang="en-CA" i="1" u="sng" dirty="0"/>
              <a:t>when applying s.5(2) </a:t>
            </a:r>
            <a:r>
              <a:rPr lang="en-CA" i="1" dirty="0"/>
              <a:t>to claims for contribution and indemnity, </a:t>
            </a:r>
            <a:r>
              <a:rPr lang="en-CA" b="1" i="1" u="sng" dirty="0"/>
              <a:t>s.18(1) dictates that the “day [of] the act or omission” referred to in s.5(2) </a:t>
            </a:r>
            <a:r>
              <a:rPr lang="en-CA" b="1" i="1" dirty="0"/>
              <a:t>shall be the day on which the first alleged wrongdoer was served with the claim(…).</a:t>
            </a:r>
            <a:r>
              <a:rPr lang="en-CA" dirty="0"/>
              <a:t>   </a:t>
            </a:r>
          </a:p>
          <a:p>
            <a:pPr marL="0" indent="0">
              <a:buNone/>
            </a:pPr>
            <a:endParaRPr lang="en-CA" i="1" dirty="0"/>
          </a:p>
          <a:p>
            <a:endParaRPr lang="en-CA" dirty="0"/>
          </a:p>
        </p:txBody>
      </p:sp>
    </p:spTree>
    <p:extLst>
      <p:ext uri="{BB962C8B-B14F-4D97-AF65-F5344CB8AC3E}">
        <p14:creationId xmlns:p14="http://schemas.microsoft.com/office/powerpoint/2010/main" val="1126739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wrap="square"/>
          <a:lstStyle/>
          <a:p>
            <a:pPr marL="0" indent="0" algn="just">
              <a:spcBef>
                <a:spcPts val="0"/>
              </a:spcBef>
              <a:buNone/>
            </a:pPr>
            <a:r>
              <a:rPr lang="en-US" i="1" dirty="0" smtClean="0"/>
              <a:t>Subsection </a:t>
            </a:r>
            <a:r>
              <a:rPr lang="en-US" i="1" dirty="0"/>
              <a:t>18(1) thereby dictates </a:t>
            </a:r>
            <a:r>
              <a:rPr lang="en-US" i="1" dirty="0" smtClean="0"/>
              <a:t>the relevant presumed starting </a:t>
            </a:r>
            <a:r>
              <a:rPr lang="en-US" i="1" dirty="0"/>
              <a:t>point for the basic two year limitation period, in relation to the operation of </a:t>
            </a:r>
            <a:r>
              <a:rPr lang="en-US" i="1" dirty="0" err="1"/>
              <a:t>s.5</a:t>
            </a:r>
            <a:r>
              <a:rPr lang="en-US" i="1" dirty="0"/>
              <a:t>(2); a presumption that is still capable of being rebutted by proof to the contrary, pursuant to the provisions of </a:t>
            </a:r>
            <a:r>
              <a:rPr lang="en-US" i="1" dirty="0" err="1"/>
              <a:t>s.5</a:t>
            </a:r>
            <a:r>
              <a:rPr lang="en-US" i="1" dirty="0"/>
              <a:t>(2).</a:t>
            </a:r>
          </a:p>
          <a:p>
            <a:pPr marL="0" indent="0">
              <a:spcBef>
                <a:spcPts val="0"/>
              </a:spcBef>
              <a:buNone/>
            </a:pPr>
            <a:endParaRPr lang="en-CA" i="1" dirty="0"/>
          </a:p>
        </p:txBody>
      </p:sp>
    </p:spTree>
    <p:extLst>
      <p:ext uri="{BB962C8B-B14F-4D97-AF65-F5344CB8AC3E}">
        <p14:creationId xmlns:p14="http://schemas.microsoft.com/office/powerpoint/2010/main" val="42949336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Résumé de l’interprétation du juge Leach</a:t>
            </a:r>
            <a:endParaRPr lang="en-CA" dirty="0"/>
          </a:p>
        </p:txBody>
      </p:sp>
      <p:sp>
        <p:nvSpPr>
          <p:cNvPr id="3" name="Content Placeholder 2"/>
          <p:cNvSpPr>
            <a:spLocks noGrp="1"/>
          </p:cNvSpPr>
          <p:nvPr>
            <p:ph idx="1"/>
          </p:nvPr>
        </p:nvSpPr>
        <p:spPr>
          <a:xfrm>
            <a:off x="1170516" y="2293835"/>
            <a:ext cx="10257367" cy="3724275"/>
          </a:xfrm>
        </p:spPr>
        <p:txBody>
          <a:bodyPr/>
          <a:lstStyle/>
          <a:p>
            <a:pPr marL="0" indent="0" algn="just">
              <a:buNone/>
            </a:pPr>
            <a:r>
              <a:rPr lang="fr-CA" dirty="0" smtClean="0"/>
              <a:t>L’interprétation du Juge Leach de l’art. 18, tient bien compte des mots:</a:t>
            </a:r>
          </a:p>
          <a:p>
            <a:pPr algn="just">
              <a:buFontTx/>
              <a:buChar char="-"/>
            </a:pPr>
            <a:r>
              <a:rPr lang="fr-CA" dirty="0" smtClean="0"/>
              <a:t>‘’ </a:t>
            </a:r>
            <a:r>
              <a:rPr lang="fr-CA" b="1" i="1" dirty="0" smtClean="0"/>
              <a:t>pour l’application </a:t>
            </a:r>
            <a:r>
              <a:rPr lang="fr-CA" i="1" dirty="0" smtClean="0"/>
              <a:t>du paragraphe 5(2)’’</a:t>
            </a:r>
          </a:p>
          <a:p>
            <a:pPr algn="just">
              <a:buFontTx/>
              <a:buChar char="-"/>
            </a:pPr>
            <a:r>
              <a:rPr lang="fr-CA" i="1" dirty="0" smtClean="0"/>
              <a:t>‘’ For the </a:t>
            </a:r>
            <a:r>
              <a:rPr lang="fr-CA" b="1" i="1" dirty="0" err="1" smtClean="0"/>
              <a:t>purposes</a:t>
            </a:r>
            <a:r>
              <a:rPr lang="fr-CA" i="1" dirty="0" smtClean="0"/>
              <a:t> of </a:t>
            </a:r>
            <a:r>
              <a:rPr lang="fr-CA" i="1" dirty="0" err="1" smtClean="0"/>
              <a:t>subsection</a:t>
            </a:r>
            <a:r>
              <a:rPr lang="fr-CA" i="1" dirty="0" smtClean="0"/>
              <a:t> 5(2)’’</a:t>
            </a:r>
          </a:p>
          <a:p>
            <a:pPr algn="just">
              <a:buFont typeface="Wingdings" panose="05000000000000000000" pitchFamily="2" charset="2"/>
              <a:buChar char="§"/>
            </a:pPr>
            <a:r>
              <a:rPr lang="fr-CA" dirty="0" smtClean="0"/>
              <a:t>Dans le cas de 5(2), la date présumée de découverte des faits: le jour où les faits ont eu lieu</a:t>
            </a:r>
          </a:p>
          <a:p>
            <a:pPr algn="just">
              <a:buFont typeface="Wingdings" panose="05000000000000000000" pitchFamily="2" charset="2"/>
              <a:buChar char="§"/>
            </a:pPr>
            <a:r>
              <a:rPr lang="fr-CA" dirty="0" smtClean="0"/>
              <a:t>Dans le cas de 18, cette date </a:t>
            </a:r>
            <a:r>
              <a:rPr lang="fr-CA" u="sng" dirty="0" smtClean="0"/>
              <a:t>présumée</a:t>
            </a:r>
            <a:r>
              <a:rPr lang="fr-CA" dirty="0" smtClean="0"/>
              <a:t> de découverte des faits, est </a:t>
            </a:r>
            <a:r>
              <a:rPr lang="fr-CA" u="sng" dirty="0" smtClean="0"/>
              <a:t>réputée</a:t>
            </a:r>
            <a:r>
              <a:rPr lang="fr-CA" dirty="0" smtClean="0"/>
              <a:t> être la date de signification de l’action</a:t>
            </a:r>
          </a:p>
          <a:p>
            <a:pPr>
              <a:buFontTx/>
              <a:buChar char="-"/>
            </a:pPr>
            <a:endParaRPr lang="en-CA" dirty="0"/>
          </a:p>
        </p:txBody>
      </p:sp>
    </p:spTree>
    <p:extLst>
      <p:ext uri="{BB962C8B-B14F-4D97-AF65-F5344CB8AC3E}">
        <p14:creationId xmlns:p14="http://schemas.microsoft.com/office/powerpoint/2010/main" val="3051238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Interpr</a:t>
            </a:r>
            <a:r>
              <a:rPr lang="fr-CA" dirty="0" err="1" smtClean="0"/>
              <a:t>étation</a:t>
            </a:r>
            <a:r>
              <a:rPr lang="fr-CA" i="1" dirty="0" smtClean="0"/>
              <a:t> : </a:t>
            </a:r>
            <a:r>
              <a:rPr lang="en-US" i="1" dirty="0" smtClean="0"/>
              <a:t>“</a:t>
            </a:r>
            <a:r>
              <a:rPr lang="fr-FR" i="1" dirty="0" smtClean="0"/>
              <a:t>Pour </a:t>
            </a:r>
            <a:r>
              <a:rPr lang="fr-FR" i="1" dirty="0"/>
              <a:t>l’application </a:t>
            </a:r>
            <a:r>
              <a:rPr lang="fr-FR" i="1" dirty="0" smtClean="0"/>
              <a:t>(…) de </a:t>
            </a:r>
            <a:r>
              <a:rPr lang="fr-FR" i="1" dirty="0"/>
              <a:t>l’article </a:t>
            </a:r>
            <a:r>
              <a:rPr lang="fr-FR" i="1" dirty="0" smtClean="0"/>
              <a:t>15</a:t>
            </a:r>
            <a:r>
              <a:rPr lang="en-US" i="1" dirty="0" smtClean="0"/>
              <a:t>”</a:t>
            </a:r>
            <a:r>
              <a:rPr lang="fr-FR" dirty="0" smtClean="0"/>
              <a:t>,</a:t>
            </a:r>
            <a:endParaRPr lang="en-CA" dirty="0"/>
          </a:p>
        </p:txBody>
      </p:sp>
      <p:sp>
        <p:nvSpPr>
          <p:cNvPr id="3" name="Content Placeholder 2"/>
          <p:cNvSpPr>
            <a:spLocks noGrp="1"/>
          </p:cNvSpPr>
          <p:nvPr>
            <p:ph idx="1"/>
          </p:nvPr>
        </p:nvSpPr>
        <p:spPr>
          <a:xfrm>
            <a:off x="1263058" y="2371345"/>
            <a:ext cx="10257367" cy="3724275"/>
          </a:xfrm>
        </p:spPr>
        <p:txBody>
          <a:bodyPr/>
          <a:lstStyle/>
          <a:p>
            <a:pPr marL="0" indent="0" algn="just">
              <a:buNone/>
            </a:pPr>
            <a:r>
              <a:rPr lang="en-CA" i="1" dirty="0" smtClean="0"/>
              <a:t>(…)the </a:t>
            </a:r>
            <a:r>
              <a:rPr lang="en-CA" i="1" dirty="0"/>
              <a:t>obvious conclusion is that the legislature thought section 15 might be needed in relation to claims for contribution and indemnity for the same reason section 15 might be needed in relation to other claims; i.e., </a:t>
            </a:r>
            <a:r>
              <a:rPr lang="en-CA" i="1" u="sng" dirty="0"/>
              <a:t>because operation of the applicable limitation period might be extended beyond the contemplated two year basic limitation period by considerations of discoverability</a:t>
            </a:r>
            <a:r>
              <a:rPr lang="en-CA" i="1" dirty="0" smtClean="0"/>
              <a:t>. ( </a:t>
            </a:r>
            <a:r>
              <a:rPr lang="en-CA" i="1" dirty="0" err="1" smtClean="0"/>
              <a:t>Demide</a:t>
            </a:r>
            <a:r>
              <a:rPr lang="en-CA" i="1" dirty="0" smtClean="0"/>
              <a:t>, para. 87)</a:t>
            </a:r>
            <a:endParaRPr lang="en-CA" i="1" dirty="0"/>
          </a:p>
        </p:txBody>
      </p:sp>
    </p:spTree>
    <p:extLst>
      <p:ext uri="{BB962C8B-B14F-4D97-AF65-F5344CB8AC3E}">
        <p14:creationId xmlns:p14="http://schemas.microsoft.com/office/powerpoint/2010/main" val="3262407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5(2) , </a:t>
            </a:r>
            <a:r>
              <a:rPr lang="en-US" sz="3200" i="1" dirty="0" err="1" smtClean="0"/>
              <a:t>Loi</a:t>
            </a:r>
            <a:r>
              <a:rPr lang="en-US" sz="3200" i="1" dirty="0" smtClean="0"/>
              <a:t> de 2002 sur la prescription des actions</a:t>
            </a:r>
            <a:endParaRPr lang="en-US" sz="3200" i="1" dirty="0"/>
          </a:p>
        </p:txBody>
      </p:sp>
      <p:sp>
        <p:nvSpPr>
          <p:cNvPr id="3" name="Content Placeholder 2"/>
          <p:cNvSpPr>
            <a:spLocks noGrp="1"/>
          </p:cNvSpPr>
          <p:nvPr>
            <p:ph idx="1"/>
          </p:nvPr>
        </p:nvSpPr>
        <p:spPr/>
        <p:txBody>
          <a:bodyPr/>
          <a:lstStyle/>
          <a:p>
            <a:pPr marL="0" indent="0" algn="just">
              <a:buNone/>
            </a:pPr>
            <a:r>
              <a:rPr lang="en-US" dirty="0" smtClean="0"/>
              <a:t>5(2) </a:t>
            </a:r>
            <a:r>
              <a:rPr lang="fr-FR" u="sng" dirty="0"/>
              <a:t>À moins de preuve du contraire</a:t>
            </a:r>
            <a:r>
              <a:rPr lang="fr-FR" dirty="0"/>
              <a:t>, le titulaire du droit de réclamation </a:t>
            </a:r>
            <a:r>
              <a:rPr lang="fr-FR" u="sng" dirty="0"/>
              <a:t>est présumé avoir appris les faits </a:t>
            </a:r>
            <a:r>
              <a:rPr lang="fr-FR" dirty="0"/>
              <a:t>visés à l’alinéa (1) a) </a:t>
            </a:r>
            <a:r>
              <a:rPr lang="fr-FR" u="sng" dirty="0"/>
              <a:t>le jour où a eu lieu l’acte ou l’omission </a:t>
            </a:r>
            <a:r>
              <a:rPr lang="fr-FR" dirty="0"/>
              <a:t>qui a donné naissance à la réclamation</a:t>
            </a:r>
            <a:endParaRPr lang="en-US" dirty="0"/>
          </a:p>
        </p:txBody>
      </p:sp>
    </p:spTree>
    <p:extLst>
      <p:ext uri="{BB962C8B-B14F-4D97-AF65-F5344CB8AC3E}">
        <p14:creationId xmlns:p14="http://schemas.microsoft.com/office/powerpoint/2010/main" val="21556029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Diligence </a:t>
            </a:r>
            <a:r>
              <a:rPr lang="en-US" dirty="0" err="1" smtClean="0"/>
              <a:t>raisonnable</a:t>
            </a:r>
            <a:r>
              <a:rPr lang="en-US" dirty="0" smtClean="0"/>
              <a:t> – </a:t>
            </a:r>
            <a:r>
              <a:rPr lang="en-US" dirty="0" err="1" smtClean="0"/>
              <a:t>Demande</a:t>
            </a:r>
            <a:r>
              <a:rPr lang="en-US" dirty="0" smtClean="0"/>
              <a:t> de </a:t>
            </a:r>
            <a:r>
              <a:rPr lang="en-US" dirty="0" err="1" smtClean="0"/>
              <a:t>pr</a:t>
            </a:r>
            <a:r>
              <a:rPr lang="fr-CA" dirty="0" err="1" smtClean="0"/>
              <a:t>écisions</a:t>
            </a:r>
            <a:r>
              <a:rPr lang="fr-CA" smtClean="0"/>
              <a:t>?</a:t>
            </a:r>
            <a:endParaRPr lang="en-CA" dirty="0"/>
          </a:p>
        </p:txBody>
      </p:sp>
      <p:sp>
        <p:nvSpPr>
          <p:cNvPr id="3" name="Content Placeholder 2"/>
          <p:cNvSpPr>
            <a:spLocks noGrp="1"/>
          </p:cNvSpPr>
          <p:nvPr>
            <p:ph idx="1"/>
          </p:nvPr>
        </p:nvSpPr>
        <p:spPr/>
        <p:txBody>
          <a:bodyPr/>
          <a:lstStyle/>
          <a:p>
            <a:pPr marL="0" indent="0" algn="just">
              <a:buNone/>
            </a:pPr>
            <a:r>
              <a:rPr lang="fr-CA" dirty="0" smtClean="0"/>
              <a:t>Le juge Leach suggère que le principe de diligence raisonnable pourrait requérir que le défendeur fasse une demande de précisions concernant les allégations dans l’action: ( para. 120)</a:t>
            </a:r>
          </a:p>
          <a:p>
            <a:pPr marL="0" indent="0" algn="just">
              <a:buNone/>
            </a:pPr>
            <a:r>
              <a:rPr lang="en-CA" i="1" dirty="0"/>
              <a:t>One could argue that the exercise of reasonable diligence </a:t>
            </a:r>
            <a:r>
              <a:rPr lang="en-CA" i="1" dirty="0" smtClean="0"/>
              <a:t>(…) might </a:t>
            </a:r>
            <a:r>
              <a:rPr lang="en-CA" i="1" dirty="0"/>
              <a:t>have included, </a:t>
            </a:r>
            <a:r>
              <a:rPr lang="en-CA" i="1" dirty="0" smtClean="0"/>
              <a:t>(…) demand </a:t>
            </a:r>
            <a:r>
              <a:rPr lang="en-CA" i="1" dirty="0"/>
              <a:t>for </a:t>
            </a:r>
            <a:r>
              <a:rPr lang="en-CA" i="1" dirty="0" smtClean="0"/>
              <a:t>particulars (…) , </a:t>
            </a:r>
            <a:r>
              <a:rPr lang="en-CA" i="1" dirty="0"/>
              <a:t>requesting that the plaintiff clarify and indicate, with precision, </a:t>
            </a:r>
            <a:r>
              <a:rPr lang="en-CA" i="1" dirty="0" smtClean="0"/>
              <a:t>(…) location </a:t>
            </a:r>
            <a:r>
              <a:rPr lang="en-CA" i="1" dirty="0"/>
              <a:t>where the slip and fall </a:t>
            </a:r>
            <a:r>
              <a:rPr lang="en-CA" i="1" dirty="0" smtClean="0"/>
              <a:t>(…) was </a:t>
            </a:r>
            <a:r>
              <a:rPr lang="en-CA" i="1" dirty="0"/>
              <a:t>alleged to have occurred.  </a:t>
            </a:r>
          </a:p>
        </p:txBody>
      </p:sp>
    </p:spTree>
    <p:extLst>
      <p:ext uri="{BB962C8B-B14F-4D97-AF65-F5344CB8AC3E}">
        <p14:creationId xmlns:p14="http://schemas.microsoft.com/office/powerpoint/2010/main" val="2709649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pPr marL="0" indent="0" algn="just">
              <a:buNone/>
            </a:pPr>
            <a:r>
              <a:rPr lang="fr-CA" i="1" dirty="0" err="1" smtClean="0"/>
              <a:t>Quaere</a:t>
            </a:r>
            <a:r>
              <a:rPr lang="fr-CA" i="1" dirty="0" smtClean="0"/>
              <a:t> </a:t>
            </a:r>
            <a:r>
              <a:rPr lang="fr-CA" dirty="0" smtClean="0"/>
              <a:t>: </a:t>
            </a:r>
          </a:p>
          <a:p>
            <a:pPr algn="just"/>
            <a:r>
              <a:rPr lang="fr-CA" dirty="0" smtClean="0"/>
              <a:t>possibilité de faire une demande de précisions après avoir signifié la défense? -&gt; preuve par affidavit?</a:t>
            </a:r>
          </a:p>
        </p:txBody>
      </p:sp>
    </p:spTree>
    <p:extLst>
      <p:ext uri="{BB962C8B-B14F-4D97-AF65-F5344CB8AC3E}">
        <p14:creationId xmlns:p14="http://schemas.microsoft.com/office/powerpoint/2010/main" val="2310533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i="1" dirty="0" smtClean="0"/>
              <a:t>Hughes v. Dyck </a:t>
            </a:r>
            <a:r>
              <a:rPr lang="fr-CA" dirty="0" smtClean="0"/>
              <a:t>2016 </a:t>
            </a:r>
            <a:r>
              <a:rPr lang="fr-CA" dirty="0" err="1" smtClean="0"/>
              <a:t>ONSC</a:t>
            </a:r>
            <a:r>
              <a:rPr lang="fr-CA" dirty="0" smtClean="0"/>
              <a:t> 901</a:t>
            </a:r>
            <a:endParaRPr lang="en-CA" i="1" dirty="0"/>
          </a:p>
        </p:txBody>
      </p:sp>
      <p:sp>
        <p:nvSpPr>
          <p:cNvPr id="3" name="Content Placeholder 2"/>
          <p:cNvSpPr>
            <a:spLocks noGrp="1"/>
          </p:cNvSpPr>
          <p:nvPr>
            <p:ph idx="1"/>
          </p:nvPr>
        </p:nvSpPr>
        <p:spPr/>
        <p:txBody>
          <a:bodyPr/>
          <a:lstStyle/>
          <a:p>
            <a:pPr algn="just"/>
            <a:r>
              <a:rPr lang="fr-CA" dirty="0" smtClean="0"/>
              <a:t>En désaccord avec </a:t>
            </a:r>
            <a:r>
              <a:rPr lang="fr-CA" i="1" dirty="0" err="1" smtClean="0"/>
              <a:t>Demide</a:t>
            </a:r>
            <a:endParaRPr lang="fr-CA" i="1" dirty="0" smtClean="0"/>
          </a:p>
          <a:p>
            <a:pPr algn="just"/>
            <a:r>
              <a:rPr lang="fr-CA" dirty="0" smtClean="0"/>
              <a:t>Adopte la position du juge </a:t>
            </a:r>
            <a:r>
              <a:rPr lang="fr-CA" dirty="0" err="1" smtClean="0"/>
              <a:t>Perell</a:t>
            </a:r>
            <a:r>
              <a:rPr lang="fr-CA" dirty="0"/>
              <a:t> </a:t>
            </a:r>
            <a:r>
              <a:rPr lang="fr-CA" dirty="0" smtClean="0"/>
              <a:t>dans  </a:t>
            </a:r>
            <a:r>
              <a:rPr lang="fr-CA" i="1" dirty="0" err="1" smtClean="0"/>
              <a:t>Miaskowski</a:t>
            </a:r>
            <a:endParaRPr lang="fr-CA" i="1" dirty="0" smtClean="0"/>
          </a:p>
          <a:p>
            <a:pPr algn="just"/>
            <a:r>
              <a:rPr lang="fr-CA" dirty="0" smtClean="0"/>
              <a:t>Selon le juge Pierce, plusieurs causes ont interprété l’art. </a:t>
            </a:r>
            <a:r>
              <a:rPr lang="fr-CA" dirty="0" smtClean="0"/>
              <a:t>18 LPA </a:t>
            </a:r>
            <a:r>
              <a:rPr lang="fr-CA" dirty="0" smtClean="0"/>
              <a:t>comme un délai de prescription à part entière ( </a:t>
            </a:r>
            <a:r>
              <a:rPr lang="fr-CA" i="1" dirty="0" smtClean="0"/>
              <a:t>stand </a:t>
            </a:r>
            <a:r>
              <a:rPr lang="fr-CA" i="1" dirty="0" err="1" smtClean="0"/>
              <a:t>alone</a:t>
            </a:r>
            <a:r>
              <a:rPr lang="fr-CA" i="1" dirty="0" smtClean="0"/>
              <a:t>) ( NB: </a:t>
            </a:r>
            <a:r>
              <a:rPr lang="fr-CA" dirty="0" smtClean="0"/>
              <a:t>ce sont les mêmes décisions citées dans </a:t>
            </a:r>
            <a:r>
              <a:rPr lang="fr-CA" i="1" dirty="0" err="1" smtClean="0"/>
              <a:t>Miaskowski</a:t>
            </a:r>
            <a:r>
              <a:rPr lang="fr-CA" i="1" dirty="0" smtClean="0"/>
              <a:t>)</a:t>
            </a:r>
          </a:p>
          <a:p>
            <a:pPr marL="0" indent="0">
              <a:buNone/>
            </a:pPr>
            <a:endParaRPr lang="en-CA" dirty="0"/>
          </a:p>
        </p:txBody>
      </p:sp>
    </p:spTree>
    <p:extLst>
      <p:ext uri="{BB962C8B-B14F-4D97-AF65-F5344CB8AC3E}">
        <p14:creationId xmlns:p14="http://schemas.microsoft.com/office/powerpoint/2010/main" val="30991494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i="1" dirty="0" smtClean="0"/>
              <a:t>Hughes v. Dick</a:t>
            </a:r>
            <a:endParaRPr lang="en-CA" i="1" dirty="0"/>
          </a:p>
        </p:txBody>
      </p:sp>
      <p:sp>
        <p:nvSpPr>
          <p:cNvPr id="3" name="Content Placeholder 2"/>
          <p:cNvSpPr>
            <a:spLocks noGrp="1"/>
          </p:cNvSpPr>
          <p:nvPr>
            <p:ph idx="1"/>
          </p:nvPr>
        </p:nvSpPr>
        <p:spPr/>
        <p:txBody>
          <a:bodyPr/>
          <a:lstStyle/>
          <a:p>
            <a:pPr algn="just"/>
            <a:r>
              <a:rPr lang="fr-CA" dirty="0"/>
              <a:t>Jusqu’à ce que la Cour d’appel tranche la question: </a:t>
            </a:r>
            <a:r>
              <a:rPr lang="fr-CA" dirty="0" smtClean="0"/>
              <a:t>l’application </a:t>
            </a:r>
            <a:r>
              <a:rPr lang="fr-CA" dirty="0"/>
              <a:t>unanime  de l’art.18 apportera </a:t>
            </a:r>
            <a:r>
              <a:rPr lang="fr-CA" dirty="0" smtClean="0"/>
              <a:t>une certitude </a:t>
            </a:r>
            <a:r>
              <a:rPr lang="fr-CA" dirty="0"/>
              <a:t>et une interprétation prévisible (para. 38)</a:t>
            </a:r>
          </a:p>
          <a:p>
            <a:pPr marL="0" indent="0" algn="just">
              <a:buNone/>
            </a:pPr>
            <a:endParaRPr lang="fr-CA" dirty="0" smtClean="0"/>
          </a:p>
          <a:p>
            <a:pPr algn="just"/>
            <a:r>
              <a:rPr lang="fr-CA" dirty="0" smtClean="0"/>
              <a:t> NB: L’action serait aussi prescrite selon le principe de la  ‘’découverte des faits’’  ( le défendeur n’a pas démontré qu’il ne pouvait pas découvrir les faits en exerçant une diligence raisonnable , para. 41, 43)</a:t>
            </a:r>
          </a:p>
          <a:p>
            <a:pPr marL="0" indent="0">
              <a:buNone/>
            </a:pPr>
            <a:endParaRPr lang="en-CA" dirty="0"/>
          </a:p>
        </p:txBody>
      </p:sp>
    </p:spTree>
    <p:extLst>
      <p:ext uri="{BB962C8B-B14F-4D97-AF65-F5344CB8AC3E}">
        <p14:creationId xmlns:p14="http://schemas.microsoft.com/office/powerpoint/2010/main" val="3481929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Conclusion</a:t>
            </a:r>
            <a:endParaRPr lang="en-CA" dirty="0"/>
          </a:p>
        </p:txBody>
      </p:sp>
      <p:sp>
        <p:nvSpPr>
          <p:cNvPr id="3" name="Content Placeholder 2"/>
          <p:cNvSpPr>
            <a:spLocks noGrp="1"/>
          </p:cNvSpPr>
          <p:nvPr>
            <p:ph idx="1"/>
          </p:nvPr>
        </p:nvSpPr>
        <p:spPr/>
        <p:txBody>
          <a:bodyPr/>
          <a:lstStyle/>
          <a:p>
            <a:pPr algn="just"/>
            <a:r>
              <a:rPr lang="fr-CA" dirty="0" smtClean="0"/>
              <a:t>Les arrêts ne sont pas </a:t>
            </a:r>
            <a:r>
              <a:rPr lang="fr-CA" dirty="0" smtClean="0"/>
              <a:t>unanimes</a:t>
            </a:r>
            <a:endParaRPr lang="fr-CA" dirty="0" smtClean="0"/>
          </a:p>
          <a:p>
            <a:pPr algn="just"/>
            <a:r>
              <a:rPr lang="fr-CA" dirty="0" smtClean="0"/>
              <a:t>Les auteurs préfèrent l’interprétation du Juge Leach dans </a:t>
            </a:r>
            <a:r>
              <a:rPr lang="fr-CA" i="1" dirty="0" err="1" smtClean="0"/>
              <a:t>Demide</a:t>
            </a:r>
            <a:endParaRPr lang="fr-CA" i="1" dirty="0" smtClean="0"/>
          </a:p>
          <a:p>
            <a:pPr algn="just"/>
            <a:r>
              <a:rPr lang="fr-CA" dirty="0" smtClean="0"/>
              <a:t>Dans nos pratiques – Prudence! délai de prescription : 2 ans après la signification.</a:t>
            </a:r>
          </a:p>
          <a:p>
            <a:pPr algn="just"/>
            <a:r>
              <a:rPr lang="fr-CA" dirty="0" smtClean="0"/>
              <a:t>Même si </a:t>
            </a:r>
            <a:r>
              <a:rPr lang="fr-CA" i="1" dirty="0" err="1" smtClean="0"/>
              <a:t>Demide</a:t>
            </a:r>
            <a:r>
              <a:rPr lang="fr-CA" dirty="0" smtClean="0"/>
              <a:t> est suivi : le défendeur doit faire preuve de diligence raisonnable ( demande de précisions?)</a:t>
            </a:r>
            <a:endParaRPr lang="en-CA" dirty="0"/>
          </a:p>
        </p:txBody>
      </p:sp>
    </p:spTree>
    <p:extLst>
      <p:ext uri="{BB962C8B-B14F-4D97-AF65-F5344CB8AC3E}">
        <p14:creationId xmlns:p14="http://schemas.microsoft.com/office/powerpoint/2010/main" val="4160676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Prescription – demande de contribution ou d’indemnité- art. 18(1)</a:t>
            </a:r>
            <a:r>
              <a:rPr lang="fr-CA" dirty="0" err="1" smtClean="0"/>
              <a:t>LPA</a:t>
            </a:r>
            <a:endParaRPr lang="en-CA" dirty="0"/>
          </a:p>
        </p:txBody>
      </p:sp>
      <p:sp>
        <p:nvSpPr>
          <p:cNvPr id="3" name="Content Placeholder 2"/>
          <p:cNvSpPr>
            <a:spLocks noGrp="1"/>
          </p:cNvSpPr>
          <p:nvPr>
            <p:ph idx="1"/>
          </p:nvPr>
        </p:nvSpPr>
        <p:spPr/>
        <p:txBody>
          <a:bodyPr/>
          <a:lstStyle/>
          <a:p>
            <a:pPr marL="0" indent="0" algn="just">
              <a:buNone/>
            </a:pPr>
            <a:r>
              <a:rPr lang="en-US" dirty="0" smtClean="0"/>
              <a:t>18(1) </a:t>
            </a:r>
            <a:r>
              <a:rPr lang="fr-FR" b="1" dirty="0"/>
              <a:t>Pour l’application du paragraphe 5 (2) et de l’article 15, </a:t>
            </a:r>
            <a:r>
              <a:rPr lang="fr-FR" dirty="0"/>
              <a:t>dans le cas d’une demande de contribution ou d’indemnité de la part d’un des auteurs prétendus d’un préjudice contre un autre, </a:t>
            </a:r>
            <a:r>
              <a:rPr lang="fr-FR" u="sng" dirty="0"/>
              <a:t>le jour où est signifiée au premier auteur prétendu du préjudice la </a:t>
            </a:r>
            <a:r>
              <a:rPr lang="fr-FR" u="sng" dirty="0" smtClean="0"/>
              <a:t>demande (</a:t>
            </a:r>
            <a:r>
              <a:rPr lang="fr-FR" sz="2000" i="1" dirty="0" smtClean="0"/>
              <a:t>par rapport </a:t>
            </a:r>
            <a:r>
              <a:rPr lang="fr-CA" sz="2000" i="1" dirty="0" smtClean="0"/>
              <a:t>à laquelle  il y a une demande)</a:t>
            </a:r>
            <a:r>
              <a:rPr lang="fr-FR" dirty="0" smtClean="0"/>
              <a:t> </a:t>
            </a:r>
            <a:r>
              <a:rPr lang="fr-FR" u="sng" dirty="0" smtClean="0"/>
              <a:t>de </a:t>
            </a:r>
            <a:r>
              <a:rPr lang="fr-FR" u="sng" dirty="0"/>
              <a:t>contribution ou </a:t>
            </a:r>
            <a:r>
              <a:rPr lang="fr-FR" u="sng" dirty="0" smtClean="0"/>
              <a:t>d’indemnité </a:t>
            </a:r>
            <a:r>
              <a:rPr lang="fr-FR" dirty="0" smtClean="0"/>
              <a:t> </a:t>
            </a:r>
            <a:r>
              <a:rPr lang="fr-FR" b="1" dirty="0" smtClean="0"/>
              <a:t>est </a:t>
            </a:r>
            <a:r>
              <a:rPr lang="fr-FR" b="1" dirty="0"/>
              <a:t>réputé </a:t>
            </a:r>
            <a:r>
              <a:rPr lang="fr-FR" u="sng" dirty="0"/>
              <a:t>être le jour où a eu lieu l’acte ou l’omission sur lequel est fondée la demande de cet auteur</a:t>
            </a:r>
            <a:r>
              <a:rPr lang="fr-FR" dirty="0"/>
              <a:t>.  </a:t>
            </a:r>
            <a:endParaRPr lang="en-CA" dirty="0"/>
          </a:p>
        </p:txBody>
      </p:sp>
    </p:spTree>
    <p:extLst>
      <p:ext uri="{BB962C8B-B14F-4D97-AF65-F5344CB8AC3E}">
        <p14:creationId xmlns:p14="http://schemas.microsoft.com/office/powerpoint/2010/main" val="2865508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Art.18(1) </a:t>
            </a:r>
            <a:r>
              <a:rPr lang="fr-CA" dirty="0" err="1" smtClean="0"/>
              <a:t>LPA</a:t>
            </a:r>
            <a:r>
              <a:rPr lang="fr-CA" dirty="0" smtClean="0"/>
              <a:t> – version anglaise</a:t>
            </a:r>
            <a:endParaRPr lang="en-CA" dirty="0"/>
          </a:p>
        </p:txBody>
      </p:sp>
      <p:sp>
        <p:nvSpPr>
          <p:cNvPr id="3" name="Content Placeholder 2"/>
          <p:cNvSpPr>
            <a:spLocks noGrp="1"/>
          </p:cNvSpPr>
          <p:nvPr>
            <p:ph idx="1"/>
          </p:nvPr>
        </p:nvSpPr>
        <p:spPr/>
        <p:txBody>
          <a:bodyPr/>
          <a:lstStyle/>
          <a:p>
            <a:pPr marL="0" indent="0" algn="just">
              <a:buNone/>
            </a:pPr>
            <a:r>
              <a:rPr lang="fr-CA" dirty="0" smtClean="0"/>
              <a:t>18(1) </a:t>
            </a:r>
            <a:r>
              <a:rPr lang="en-CA" u="sng" dirty="0"/>
              <a:t>For the purposes of subsection 5 (2) and section 15</a:t>
            </a:r>
            <a:r>
              <a:rPr lang="en-CA" dirty="0"/>
              <a:t>, in the case of a claim by one alleged wrongdoer against another for contribution and indemnity, </a:t>
            </a:r>
            <a:r>
              <a:rPr lang="en-CA" u="sng" dirty="0"/>
              <a:t>the day on which the first alleged wrongdoer was served with the claim </a:t>
            </a:r>
            <a:r>
              <a:rPr lang="en-CA" dirty="0"/>
              <a:t>in respect of which contribution and indemnity is sought shall </a:t>
            </a:r>
            <a:r>
              <a:rPr lang="en-CA" b="1" dirty="0"/>
              <a:t>be deemed </a:t>
            </a:r>
            <a:r>
              <a:rPr lang="en-CA" dirty="0"/>
              <a:t>to be the day the act or omission on which that alleged wrongdoer’s claim is based took place</a:t>
            </a:r>
          </a:p>
        </p:txBody>
      </p:sp>
    </p:spTree>
    <p:extLst>
      <p:ext uri="{BB962C8B-B14F-4D97-AF65-F5344CB8AC3E}">
        <p14:creationId xmlns:p14="http://schemas.microsoft.com/office/powerpoint/2010/main" val="1515961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Miaskowski</a:t>
            </a:r>
            <a:r>
              <a:rPr lang="en-US" i="1" dirty="0" smtClean="0"/>
              <a:t> v. </a:t>
            </a:r>
            <a:r>
              <a:rPr lang="en-US" i="1" dirty="0" err="1" smtClean="0"/>
              <a:t>Persaud</a:t>
            </a:r>
            <a:r>
              <a:rPr lang="en-US" i="1" dirty="0" smtClean="0"/>
              <a:t> </a:t>
            </a:r>
            <a:r>
              <a:rPr lang="en-US" dirty="0" smtClean="0"/>
              <a:t>2015 </a:t>
            </a:r>
            <a:r>
              <a:rPr lang="en-US" dirty="0" err="1" smtClean="0"/>
              <a:t>ONSC</a:t>
            </a:r>
            <a:r>
              <a:rPr lang="en-US" dirty="0" smtClean="0"/>
              <a:t> 2776, conf. pour </a:t>
            </a:r>
            <a:r>
              <a:rPr lang="en-US" dirty="0" err="1" smtClean="0"/>
              <a:t>d’autres</a:t>
            </a:r>
            <a:r>
              <a:rPr lang="en-US" dirty="0" smtClean="0"/>
              <a:t> motifs par </a:t>
            </a:r>
            <a:r>
              <a:rPr lang="en-CA" dirty="0"/>
              <a:t>2015 </a:t>
            </a:r>
            <a:r>
              <a:rPr lang="en-CA" dirty="0" err="1"/>
              <a:t>ONCA</a:t>
            </a:r>
            <a:r>
              <a:rPr lang="en-CA" dirty="0"/>
              <a:t> 758</a:t>
            </a:r>
            <a:r>
              <a:rPr lang="en-CA" b="0" dirty="0"/>
              <a:t> </a:t>
            </a:r>
            <a:br>
              <a:rPr lang="en-CA" b="0" dirty="0"/>
            </a:br>
            <a:endParaRPr lang="en-CA" dirty="0"/>
          </a:p>
        </p:txBody>
      </p:sp>
      <p:sp>
        <p:nvSpPr>
          <p:cNvPr id="3" name="Content Placeholder 2"/>
          <p:cNvSpPr>
            <a:spLocks noGrp="1"/>
          </p:cNvSpPr>
          <p:nvPr>
            <p:ph idx="1"/>
          </p:nvPr>
        </p:nvSpPr>
        <p:spPr/>
        <p:txBody>
          <a:bodyPr/>
          <a:lstStyle/>
          <a:p>
            <a:pPr algn="just"/>
            <a:r>
              <a:rPr lang="en-US" dirty="0" smtClean="0"/>
              <a:t>Le </a:t>
            </a:r>
            <a:r>
              <a:rPr lang="en-US" dirty="0" err="1" smtClean="0"/>
              <a:t>principe</a:t>
            </a:r>
            <a:r>
              <a:rPr lang="en-US" dirty="0" smtClean="0"/>
              <a:t> de  la “d</a:t>
            </a:r>
            <a:r>
              <a:rPr lang="fr-CA" dirty="0" err="1" smtClean="0"/>
              <a:t>écouverte</a:t>
            </a:r>
            <a:r>
              <a:rPr lang="en-US" dirty="0" smtClean="0"/>
              <a:t> des </a:t>
            </a:r>
            <a:r>
              <a:rPr lang="en-US" dirty="0" err="1" smtClean="0"/>
              <a:t>faits</a:t>
            </a:r>
            <a:r>
              <a:rPr lang="en-US" dirty="0" smtClean="0"/>
              <a:t>”, ne </a:t>
            </a:r>
            <a:r>
              <a:rPr lang="en-US" dirty="0" err="1" smtClean="0"/>
              <a:t>s’applique</a:t>
            </a:r>
            <a:r>
              <a:rPr lang="en-US" dirty="0" smtClean="0"/>
              <a:t> pas </a:t>
            </a:r>
            <a:r>
              <a:rPr lang="fr-CA" dirty="0" smtClean="0"/>
              <a:t>à l’art. 18 </a:t>
            </a:r>
            <a:r>
              <a:rPr lang="fr-CA" dirty="0" err="1" smtClean="0"/>
              <a:t>LPA</a:t>
            </a:r>
            <a:r>
              <a:rPr lang="en-US" dirty="0" smtClean="0"/>
              <a:t>  ( para. 51, 93-95)</a:t>
            </a:r>
          </a:p>
          <a:p>
            <a:pPr algn="just"/>
            <a:r>
              <a:rPr lang="en-US" dirty="0" smtClean="0"/>
              <a:t>Le d</a:t>
            </a:r>
            <a:r>
              <a:rPr lang="fr-CA" dirty="0" err="1" smtClean="0"/>
              <a:t>élai</a:t>
            </a:r>
            <a:r>
              <a:rPr lang="fr-CA" dirty="0" smtClean="0"/>
              <a:t> de prescription de </a:t>
            </a:r>
            <a:r>
              <a:rPr lang="fr-CA" dirty="0" smtClean="0"/>
              <a:t>2 ans</a:t>
            </a:r>
            <a:r>
              <a:rPr lang="fr-CA" dirty="0" smtClean="0"/>
              <a:t>, commence le jour où l’action est signifiée au défendeur</a:t>
            </a:r>
            <a:endParaRPr lang="en-US" dirty="0" smtClean="0"/>
          </a:p>
          <a:p>
            <a:pPr algn="just"/>
            <a:r>
              <a:rPr lang="en-US" dirty="0" smtClean="0"/>
              <a:t> </a:t>
            </a:r>
            <a:r>
              <a:rPr lang="en-US" dirty="0" err="1" smtClean="0"/>
              <a:t>selon</a:t>
            </a:r>
            <a:r>
              <a:rPr lang="en-US" dirty="0" smtClean="0"/>
              <a:t> le </a:t>
            </a:r>
            <a:r>
              <a:rPr lang="en-US" dirty="0" err="1" smtClean="0"/>
              <a:t>juge</a:t>
            </a:r>
            <a:r>
              <a:rPr lang="en-US" dirty="0" smtClean="0"/>
              <a:t> </a:t>
            </a:r>
            <a:r>
              <a:rPr lang="en-US" dirty="0" err="1" smtClean="0"/>
              <a:t>Perell</a:t>
            </a:r>
            <a:r>
              <a:rPr lang="en-US" dirty="0" smtClean="0"/>
              <a:t>: </a:t>
            </a:r>
            <a:r>
              <a:rPr lang="en-US" dirty="0" err="1" smtClean="0"/>
              <a:t>Interprétation</a:t>
            </a:r>
            <a:r>
              <a:rPr lang="en-US" dirty="0" smtClean="0"/>
              <a:t> </a:t>
            </a:r>
            <a:r>
              <a:rPr lang="en-US" dirty="0" err="1" smtClean="0"/>
              <a:t>est</a:t>
            </a:r>
            <a:r>
              <a:rPr lang="en-US" dirty="0" smtClean="0"/>
              <a:t> </a:t>
            </a:r>
            <a:r>
              <a:rPr lang="en-US" dirty="0" err="1" smtClean="0"/>
              <a:t>juste</a:t>
            </a:r>
            <a:r>
              <a:rPr lang="en-US" dirty="0" smtClean="0"/>
              <a:t> car les </a:t>
            </a:r>
            <a:r>
              <a:rPr lang="en-US" dirty="0" err="1" smtClean="0"/>
              <a:t>cas</a:t>
            </a:r>
            <a:r>
              <a:rPr lang="en-US" dirty="0" smtClean="0"/>
              <a:t> </a:t>
            </a:r>
            <a:r>
              <a:rPr lang="en-US" dirty="0" err="1" smtClean="0"/>
              <a:t>où</a:t>
            </a:r>
            <a:r>
              <a:rPr lang="en-US" dirty="0" smtClean="0"/>
              <a:t>  </a:t>
            </a:r>
            <a:r>
              <a:rPr lang="en-US" dirty="0" err="1" smtClean="0"/>
              <a:t>il</a:t>
            </a:r>
            <a:r>
              <a:rPr lang="en-US" dirty="0" smtClean="0"/>
              <a:t> </a:t>
            </a:r>
            <a:r>
              <a:rPr lang="en-US" dirty="0" err="1" smtClean="0"/>
              <a:t>n’y</a:t>
            </a:r>
            <a:r>
              <a:rPr lang="en-US" dirty="0" smtClean="0"/>
              <a:t> </a:t>
            </a:r>
            <a:r>
              <a:rPr lang="en-US" dirty="0" err="1" smtClean="0"/>
              <a:t>aurait</a:t>
            </a:r>
            <a:r>
              <a:rPr lang="en-US" dirty="0" smtClean="0"/>
              <a:t> pas de ‘’ </a:t>
            </a:r>
            <a:r>
              <a:rPr lang="en-US" dirty="0" err="1" smtClean="0"/>
              <a:t>découverte</a:t>
            </a:r>
            <a:r>
              <a:rPr lang="en-US" dirty="0" smtClean="0"/>
              <a:t> </a:t>
            </a:r>
            <a:r>
              <a:rPr lang="en-US" dirty="0" smtClean="0"/>
              <a:t>des </a:t>
            </a:r>
            <a:r>
              <a:rPr lang="en-US" dirty="0" err="1" smtClean="0"/>
              <a:t>faits</a:t>
            </a:r>
            <a:r>
              <a:rPr lang="en-US" dirty="0" smtClean="0"/>
              <a:t>’’ 2 </a:t>
            </a:r>
            <a:r>
              <a:rPr lang="en-US" dirty="0" err="1" smtClean="0"/>
              <a:t>ans</a:t>
            </a:r>
            <a:r>
              <a:rPr lang="en-US" dirty="0" smtClean="0"/>
              <a:t> après la signification de </a:t>
            </a:r>
            <a:r>
              <a:rPr lang="en-US" dirty="0" err="1" smtClean="0"/>
              <a:t>l’action</a:t>
            </a:r>
            <a:r>
              <a:rPr lang="en-US" dirty="0" smtClean="0"/>
              <a:t>, </a:t>
            </a:r>
            <a:r>
              <a:rPr lang="en-US" dirty="0" err="1" smtClean="0"/>
              <a:t>sont</a:t>
            </a:r>
            <a:r>
              <a:rPr lang="en-US" dirty="0" smtClean="0"/>
              <a:t> </a:t>
            </a:r>
            <a:r>
              <a:rPr lang="en-US" dirty="0" err="1" smtClean="0"/>
              <a:t>rares</a:t>
            </a:r>
            <a:r>
              <a:rPr lang="en-US" dirty="0" smtClean="0"/>
              <a:t> ( para. 96)</a:t>
            </a:r>
          </a:p>
        </p:txBody>
      </p:sp>
    </p:spTree>
    <p:extLst>
      <p:ext uri="{BB962C8B-B14F-4D97-AF65-F5344CB8AC3E}">
        <p14:creationId xmlns:p14="http://schemas.microsoft.com/office/powerpoint/2010/main" val="2756927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a:t>Miaskowski</a:t>
            </a:r>
            <a:endParaRPr lang="en-CA" i="1" dirty="0"/>
          </a:p>
        </p:txBody>
      </p:sp>
      <p:sp>
        <p:nvSpPr>
          <p:cNvPr id="3" name="Content Placeholder 2"/>
          <p:cNvSpPr>
            <a:spLocks noGrp="1"/>
          </p:cNvSpPr>
          <p:nvPr>
            <p:ph idx="1"/>
          </p:nvPr>
        </p:nvSpPr>
        <p:spPr/>
        <p:txBody>
          <a:bodyPr/>
          <a:lstStyle/>
          <a:p>
            <a:pPr marL="0" indent="0" algn="just">
              <a:buNone/>
            </a:pPr>
            <a:r>
              <a:rPr lang="en-US" dirty="0" smtClean="0"/>
              <a:t>Le </a:t>
            </a:r>
            <a:r>
              <a:rPr lang="en-US" dirty="0" err="1" smtClean="0"/>
              <a:t>juge</a:t>
            </a:r>
            <a:r>
              <a:rPr lang="en-US" dirty="0" smtClean="0"/>
              <a:t> </a:t>
            </a:r>
            <a:r>
              <a:rPr lang="en-US" dirty="0" err="1" smtClean="0"/>
              <a:t>Perell</a:t>
            </a:r>
            <a:r>
              <a:rPr lang="en-US" dirty="0" smtClean="0"/>
              <a:t> compare les </a:t>
            </a:r>
            <a:r>
              <a:rPr lang="en-US" dirty="0" err="1"/>
              <a:t>textes</a:t>
            </a:r>
            <a:r>
              <a:rPr lang="en-US" dirty="0"/>
              <a:t> des articles 18 et 5(2)</a:t>
            </a:r>
          </a:p>
          <a:p>
            <a:pPr lvl="1" algn="just"/>
            <a:r>
              <a:rPr lang="en-US" dirty="0" err="1"/>
              <a:t>L’art</a:t>
            </a:r>
            <a:r>
              <a:rPr lang="en-US" dirty="0"/>
              <a:t>. 18 , </a:t>
            </a:r>
            <a:r>
              <a:rPr lang="en-US" dirty="0" err="1"/>
              <a:t>contrairement</a:t>
            </a:r>
            <a:r>
              <a:rPr lang="en-US" dirty="0"/>
              <a:t> à l`art.5(2),  ne </a:t>
            </a:r>
            <a:r>
              <a:rPr lang="en-US" dirty="0" err="1"/>
              <a:t>contient</a:t>
            </a:r>
            <a:r>
              <a:rPr lang="en-US" dirty="0"/>
              <a:t> pas la phrase ‘’ </a:t>
            </a:r>
            <a:r>
              <a:rPr lang="en-US" i="1" dirty="0"/>
              <a:t>à </a:t>
            </a:r>
            <a:r>
              <a:rPr lang="en-US" i="1" dirty="0" err="1"/>
              <a:t>moins</a:t>
            </a:r>
            <a:r>
              <a:rPr lang="en-US" i="1" dirty="0"/>
              <a:t> de </a:t>
            </a:r>
            <a:r>
              <a:rPr lang="en-US" i="1" dirty="0" err="1"/>
              <a:t>preuve</a:t>
            </a:r>
            <a:r>
              <a:rPr lang="en-US" i="1" dirty="0"/>
              <a:t> du contraire</a:t>
            </a:r>
            <a:r>
              <a:rPr lang="en-US" dirty="0"/>
              <a:t>’’ ( para. 82)</a:t>
            </a:r>
          </a:p>
          <a:p>
            <a:pPr lvl="1" algn="just"/>
            <a:r>
              <a:rPr lang="en-US" dirty="0"/>
              <a:t>Le </a:t>
            </a:r>
            <a:r>
              <a:rPr lang="en-US" dirty="0" err="1"/>
              <a:t>terme</a:t>
            </a:r>
            <a:r>
              <a:rPr lang="en-US" dirty="0"/>
              <a:t> ‘’ </a:t>
            </a:r>
            <a:r>
              <a:rPr lang="en-US" i="1" dirty="0" err="1"/>
              <a:t>réputé</a:t>
            </a:r>
            <a:r>
              <a:rPr lang="en-US" i="1" dirty="0"/>
              <a:t>’’</a:t>
            </a:r>
            <a:r>
              <a:rPr lang="en-US" dirty="0"/>
              <a:t> à </a:t>
            </a:r>
            <a:r>
              <a:rPr lang="en-US" dirty="0" err="1"/>
              <a:t>l’art</a:t>
            </a:r>
            <a:r>
              <a:rPr lang="en-US" dirty="0"/>
              <a:t>. 18 vs le </a:t>
            </a:r>
            <a:r>
              <a:rPr lang="en-US" dirty="0" err="1"/>
              <a:t>terme</a:t>
            </a:r>
            <a:r>
              <a:rPr lang="en-US" dirty="0"/>
              <a:t> ‘</a:t>
            </a:r>
            <a:r>
              <a:rPr lang="en-US" i="1" dirty="0"/>
              <a:t>’</a:t>
            </a:r>
            <a:r>
              <a:rPr lang="en-US" i="1" dirty="0" err="1"/>
              <a:t>présumé</a:t>
            </a:r>
            <a:r>
              <a:rPr lang="en-US" i="1" dirty="0"/>
              <a:t>’’ </a:t>
            </a:r>
            <a:r>
              <a:rPr lang="en-US" dirty="0" err="1"/>
              <a:t>l’art</a:t>
            </a:r>
            <a:r>
              <a:rPr lang="en-US" dirty="0"/>
              <a:t> 5(2)</a:t>
            </a:r>
          </a:p>
          <a:p>
            <a:pPr lvl="1" algn="just"/>
            <a:r>
              <a:rPr lang="en-US" dirty="0"/>
              <a:t> le </a:t>
            </a:r>
            <a:r>
              <a:rPr lang="en-US" dirty="0" err="1"/>
              <a:t>terme</a:t>
            </a:r>
            <a:r>
              <a:rPr lang="en-US" dirty="0"/>
              <a:t> ‘</a:t>
            </a:r>
            <a:r>
              <a:rPr lang="en-US" i="1" dirty="0"/>
              <a:t>’</a:t>
            </a:r>
            <a:r>
              <a:rPr lang="en-US" i="1" dirty="0" err="1"/>
              <a:t>réputé</a:t>
            </a:r>
            <a:r>
              <a:rPr lang="en-US" i="1" dirty="0"/>
              <a:t>’’ </a:t>
            </a:r>
            <a:r>
              <a:rPr lang="fr-CA" dirty="0" smtClean="0"/>
              <a:t>à l`art. 18 </a:t>
            </a:r>
            <a:r>
              <a:rPr lang="en-US" dirty="0" err="1" smtClean="0"/>
              <a:t>est</a:t>
            </a:r>
            <a:r>
              <a:rPr lang="en-US" dirty="0" smtClean="0"/>
              <a:t> </a:t>
            </a:r>
            <a:r>
              <a:rPr lang="en-US" dirty="0"/>
              <a:t>plus </a:t>
            </a:r>
            <a:r>
              <a:rPr lang="en-US" dirty="0" err="1"/>
              <a:t>ferme</a:t>
            </a:r>
            <a:r>
              <a:rPr lang="en-US" dirty="0"/>
              <a:t> </a:t>
            </a:r>
            <a:r>
              <a:rPr lang="en-US" dirty="0" err="1"/>
              <a:t>que</a:t>
            </a:r>
            <a:r>
              <a:rPr lang="en-US" dirty="0"/>
              <a:t> la </a:t>
            </a:r>
            <a:r>
              <a:rPr lang="en-US" dirty="0" err="1"/>
              <a:t>présomption</a:t>
            </a:r>
            <a:r>
              <a:rPr lang="en-US" dirty="0"/>
              <a:t> </a:t>
            </a:r>
            <a:r>
              <a:rPr lang="en-US" dirty="0" err="1"/>
              <a:t>réfutable</a:t>
            </a:r>
            <a:r>
              <a:rPr lang="en-US" dirty="0"/>
              <a:t>  de </a:t>
            </a:r>
            <a:r>
              <a:rPr lang="en-US" dirty="0" err="1"/>
              <a:t>l’art</a:t>
            </a:r>
            <a:r>
              <a:rPr lang="en-US" dirty="0"/>
              <a:t>. 5(2) ( para. 82)</a:t>
            </a:r>
            <a:endParaRPr lang="en-CA" dirty="0"/>
          </a:p>
          <a:p>
            <a:pPr marL="0" indent="0">
              <a:buNone/>
            </a:pPr>
            <a:endParaRPr lang="en-CA" dirty="0"/>
          </a:p>
        </p:txBody>
      </p:sp>
    </p:spTree>
    <p:extLst>
      <p:ext uri="{BB962C8B-B14F-4D97-AF65-F5344CB8AC3E}">
        <p14:creationId xmlns:p14="http://schemas.microsoft.com/office/powerpoint/2010/main" val="4282592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Miaskowski</a:t>
            </a:r>
            <a:endParaRPr lang="en-CA" i="1" dirty="0"/>
          </a:p>
        </p:txBody>
      </p:sp>
      <p:sp>
        <p:nvSpPr>
          <p:cNvPr id="3" name="Content Placeholder 2"/>
          <p:cNvSpPr>
            <a:spLocks noGrp="1"/>
          </p:cNvSpPr>
          <p:nvPr>
            <p:ph idx="1"/>
          </p:nvPr>
        </p:nvSpPr>
        <p:spPr>
          <a:xfrm>
            <a:off x="1117601" y="2362201"/>
            <a:ext cx="10769599" cy="4423160"/>
          </a:xfrm>
        </p:spPr>
        <p:txBody>
          <a:bodyPr/>
          <a:lstStyle/>
          <a:p>
            <a:pPr algn="just"/>
            <a:r>
              <a:rPr lang="fr-CA" i="1" dirty="0" err="1" smtClean="0"/>
              <a:t>Cannacord</a:t>
            </a:r>
            <a:r>
              <a:rPr lang="fr-CA" i="1" dirty="0" smtClean="0"/>
              <a:t> Capital Corp. V. Roscoe </a:t>
            </a:r>
            <a:r>
              <a:rPr lang="fr-CA" dirty="0" smtClean="0"/>
              <a:t>2013 </a:t>
            </a:r>
            <a:r>
              <a:rPr lang="fr-CA" dirty="0" err="1" smtClean="0"/>
              <a:t>ONCA</a:t>
            </a:r>
            <a:r>
              <a:rPr lang="fr-CA" dirty="0" smtClean="0"/>
              <a:t> 378 ne portait pas sur le principe de ‘’ découverte des faits’’ – Le juge </a:t>
            </a:r>
            <a:r>
              <a:rPr lang="fr-CA" dirty="0" err="1" smtClean="0"/>
              <a:t>Perell</a:t>
            </a:r>
            <a:r>
              <a:rPr lang="fr-CA" dirty="0" smtClean="0"/>
              <a:t> est d’avis que le ton et la teneur des commentaires du juge Sharpe suggèrent – principe de ‘’découverte’’ ne s’applique pas à l’art. 18</a:t>
            </a:r>
          </a:p>
          <a:p>
            <a:pPr algn="just"/>
            <a:r>
              <a:rPr lang="fr-CA" i="1" dirty="0" err="1" smtClean="0"/>
              <a:t>Placzek</a:t>
            </a:r>
            <a:r>
              <a:rPr lang="fr-CA" i="1" dirty="0" smtClean="0"/>
              <a:t> v. Green </a:t>
            </a:r>
            <a:r>
              <a:rPr lang="fr-CA" dirty="0" smtClean="0"/>
              <a:t>2009 O.J. No. 326 ( </a:t>
            </a:r>
            <a:r>
              <a:rPr lang="fr-CA" dirty="0" err="1" smtClean="0"/>
              <a:t>C.A</a:t>
            </a:r>
            <a:r>
              <a:rPr lang="fr-CA" dirty="0" smtClean="0"/>
              <a:t>) –réfère à  la date </a:t>
            </a:r>
            <a:r>
              <a:rPr lang="fr-CA" u="sng" dirty="0" smtClean="0"/>
              <a:t>présumée – </a:t>
            </a:r>
            <a:r>
              <a:rPr lang="fr-CA" dirty="0" smtClean="0"/>
              <a:t>Juge Simmons ne décidait pas si le principe de ‘’découverte’’ s’appliquait</a:t>
            </a:r>
          </a:p>
          <a:p>
            <a:pPr algn="just"/>
            <a:endParaRPr lang="fr-CA" dirty="0" smtClean="0"/>
          </a:p>
          <a:p>
            <a:pPr algn="just"/>
            <a:endParaRPr lang="en-CA" i="1" dirty="0"/>
          </a:p>
        </p:txBody>
      </p:sp>
    </p:spTree>
    <p:extLst>
      <p:ext uri="{BB962C8B-B14F-4D97-AF65-F5344CB8AC3E}">
        <p14:creationId xmlns:p14="http://schemas.microsoft.com/office/powerpoint/2010/main" val="1263574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idx="1"/>
          </p:nvPr>
        </p:nvSpPr>
        <p:spPr/>
        <p:txBody>
          <a:bodyPr/>
          <a:lstStyle/>
          <a:p>
            <a:pPr marL="0" indent="0" algn="just">
              <a:buNone/>
            </a:pPr>
            <a:r>
              <a:rPr lang="fr-CA" dirty="0" smtClean="0"/>
              <a:t>Le </a:t>
            </a:r>
            <a:r>
              <a:rPr lang="fr-CA" dirty="0"/>
              <a:t>juge </a:t>
            </a:r>
            <a:r>
              <a:rPr lang="fr-CA" dirty="0" err="1"/>
              <a:t>Perell</a:t>
            </a:r>
            <a:r>
              <a:rPr lang="fr-CA" dirty="0"/>
              <a:t> </a:t>
            </a:r>
            <a:r>
              <a:rPr lang="fr-CA" dirty="0" smtClean="0"/>
              <a:t> nous dit que toutes les décisions qu’il cite sur l’art. 18, ne contiennent pas une analyse détaillée du texte législatif ( </a:t>
            </a:r>
            <a:r>
              <a:rPr lang="fr-CA" i="1" dirty="0" err="1" smtClean="0"/>
              <a:t>miaskowski</a:t>
            </a:r>
            <a:r>
              <a:rPr lang="fr-CA" i="1" dirty="0" smtClean="0"/>
              <a:t> ,</a:t>
            </a:r>
            <a:r>
              <a:rPr lang="fr-CA" dirty="0" smtClean="0"/>
              <a:t>para.93)</a:t>
            </a:r>
          </a:p>
          <a:p>
            <a:pPr marL="0" indent="0" algn="just">
              <a:buNone/>
            </a:pPr>
            <a:r>
              <a:rPr lang="fr-CA" dirty="0" err="1" smtClean="0"/>
              <a:t>Eg</a:t>
            </a:r>
            <a:r>
              <a:rPr lang="fr-CA" dirty="0" smtClean="0"/>
              <a:t>. </a:t>
            </a:r>
            <a:r>
              <a:rPr lang="fr-CA" i="1" dirty="0" err="1" smtClean="0"/>
              <a:t>Lilydale</a:t>
            </a:r>
            <a:r>
              <a:rPr lang="fr-CA" i="1" dirty="0" smtClean="0"/>
              <a:t> </a:t>
            </a:r>
            <a:r>
              <a:rPr lang="fr-CA" i="1" dirty="0" err="1" smtClean="0"/>
              <a:t>Cooperative</a:t>
            </a:r>
            <a:r>
              <a:rPr lang="fr-CA" i="1" dirty="0" smtClean="0"/>
              <a:t> Ltd. v. </a:t>
            </a:r>
            <a:r>
              <a:rPr lang="fr-CA" i="1" dirty="0" err="1" smtClean="0"/>
              <a:t>Meyn</a:t>
            </a:r>
            <a:r>
              <a:rPr lang="fr-CA" i="1" dirty="0" smtClean="0"/>
              <a:t> Canada Inc. </a:t>
            </a:r>
            <a:r>
              <a:rPr lang="fr-CA" dirty="0" smtClean="0"/>
              <a:t>2010 </a:t>
            </a:r>
            <a:r>
              <a:rPr lang="fr-CA" dirty="0" err="1" smtClean="0"/>
              <a:t>ONSC</a:t>
            </a:r>
            <a:r>
              <a:rPr lang="fr-CA" dirty="0" smtClean="0"/>
              <a:t> 4114; </a:t>
            </a:r>
            <a:r>
              <a:rPr lang="fr-CA" i="1" dirty="0" smtClean="0"/>
              <a:t>Waterloo </a:t>
            </a:r>
            <a:r>
              <a:rPr lang="fr-CA" i="1" dirty="0" err="1" smtClean="0"/>
              <a:t>Region</a:t>
            </a:r>
            <a:r>
              <a:rPr lang="fr-CA" i="1" dirty="0" smtClean="0"/>
              <a:t> District </a:t>
            </a:r>
            <a:r>
              <a:rPr lang="fr-CA" i="1" dirty="0" err="1" smtClean="0"/>
              <a:t>School</a:t>
            </a:r>
            <a:r>
              <a:rPr lang="fr-CA" i="1" dirty="0" smtClean="0"/>
              <a:t> </a:t>
            </a:r>
            <a:r>
              <a:rPr lang="fr-CA" i="1" dirty="0" err="1" smtClean="0"/>
              <a:t>Board</a:t>
            </a:r>
            <a:r>
              <a:rPr lang="fr-CA" i="1" dirty="0"/>
              <a:t> </a:t>
            </a:r>
            <a:r>
              <a:rPr lang="fr-CA" i="1" dirty="0" smtClean="0"/>
              <a:t>v. </a:t>
            </a:r>
            <a:r>
              <a:rPr lang="fr-CA" i="1" dirty="0" err="1" smtClean="0"/>
              <a:t>CRD</a:t>
            </a:r>
            <a:r>
              <a:rPr lang="fr-CA" i="1" dirty="0" smtClean="0"/>
              <a:t> Construction Ltd. </a:t>
            </a:r>
            <a:r>
              <a:rPr lang="fr-CA" dirty="0" smtClean="0"/>
              <a:t>2010 </a:t>
            </a:r>
            <a:r>
              <a:rPr lang="fr-CA" dirty="0" err="1" smtClean="0"/>
              <a:t>ONCA</a:t>
            </a:r>
            <a:r>
              <a:rPr lang="fr-CA" dirty="0" smtClean="0"/>
              <a:t> 838; </a:t>
            </a:r>
            <a:r>
              <a:rPr lang="fr-CA" i="1" dirty="0" err="1" smtClean="0"/>
              <a:t>Boutz</a:t>
            </a:r>
            <a:r>
              <a:rPr lang="fr-CA" i="1" dirty="0" smtClean="0"/>
              <a:t> v. </a:t>
            </a:r>
            <a:r>
              <a:rPr lang="fr-CA" i="1" dirty="0" err="1" smtClean="0"/>
              <a:t>DTE</a:t>
            </a:r>
            <a:r>
              <a:rPr lang="fr-CA" i="1" dirty="0" smtClean="0"/>
              <a:t> Industries Ltd. </a:t>
            </a:r>
            <a:r>
              <a:rPr lang="fr-CA" dirty="0" smtClean="0"/>
              <a:t>2013 </a:t>
            </a:r>
            <a:r>
              <a:rPr lang="fr-CA" dirty="0" err="1" smtClean="0"/>
              <a:t>ONSC</a:t>
            </a:r>
            <a:r>
              <a:rPr lang="fr-CA" dirty="0" smtClean="0"/>
              <a:t> 7085; </a:t>
            </a:r>
            <a:r>
              <a:rPr lang="fr-CA" i="1" dirty="0" err="1" smtClean="0"/>
              <a:t>Welch</a:t>
            </a:r>
            <a:r>
              <a:rPr lang="fr-CA" i="1" dirty="0" smtClean="0"/>
              <a:t> v. Peel Standard Condominium </a:t>
            </a:r>
            <a:r>
              <a:rPr lang="fr-CA" i="1" dirty="0" err="1" smtClean="0"/>
              <a:t>Corp</a:t>
            </a:r>
            <a:r>
              <a:rPr lang="fr-CA" i="1" dirty="0" smtClean="0"/>
              <a:t> no. 755  </a:t>
            </a:r>
            <a:r>
              <a:rPr lang="fr-CA" dirty="0" smtClean="0"/>
              <a:t>2013 </a:t>
            </a:r>
            <a:r>
              <a:rPr lang="fr-CA" dirty="0" err="1" smtClean="0"/>
              <a:t>ONSC</a:t>
            </a:r>
            <a:r>
              <a:rPr lang="fr-CA" dirty="0" smtClean="0"/>
              <a:t> 7611; </a:t>
            </a:r>
            <a:r>
              <a:rPr lang="fr-CA" i="1" dirty="0" err="1" smtClean="0"/>
              <a:t>Scotia</a:t>
            </a:r>
            <a:r>
              <a:rPr lang="fr-CA" i="1" dirty="0" smtClean="0"/>
              <a:t> </a:t>
            </a:r>
            <a:r>
              <a:rPr lang="fr-CA" i="1" dirty="0" err="1" smtClean="0"/>
              <a:t>Mortgage</a:t>
            </a:r>
            <a:r>
              <a:rPr lang="fr-CA" i="1" dirty="0" smtClean="0"/>
              <a:t> Corp. v. </a:t>
            </a:r>
            <a:r>
              <a:rPr lang="fr-CA" i="1" dirty="0" err="1" smtClean="0"/>
              <a:t>Chmielewski</a:t>
            </a:r>
            <a:r>
              <a:rPr lang="fr-CA" i="1" dirty="0" smtClean="0"/>
              <a:t> </a:t>
            </a:r>
            <a:r>
              <a:rPr lang="fr-CA" dirty="0" smtClean="0"/>
              <a:t>2013 </a:t>
            </a:r>
            <a:r>
              <a:rPr lang="fr-CA" dirty="0" err="1" smtClean="0"/>
              <a:t>ONSC</a:t>
            </a:r>
            <a:r>
              <a:rPr lang="fr-CA" dirty="0" smtClean="0"/>
              <a:t> 856</a:t>
            </a:r>
          </a:p>
          <a:p>
            <a:pPr marL="0" indent="0">
              <a:buNone/>
            </a:pPr>
            <a:endParaRPr lang="en-CA" dirty="0"/>
          </a:p>
        </p:txBody>
      </p:sp>
    </p:spTree>
    <p:extLst>
      <p:ext uri="{BB962C8B-B14F-4D97-AF65-F5344CB8AC3E}">
        <p14:creationId xmlns:p14="http://schemas.microsoft.com/office/powerpoint/2010/main" val="644884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Miaskowski</a:t>
            </a:r>
            <a:r>
              <a:rPr lang="en-US" dirty="0" smtClean="0"/>
              <a:t>, para. 93-94</a:t>
            </a:r>
            <a:endParaRPr lang="en-CA" dirty="0"/>
          </a:p>
        </p:txBody>
      </p:sp>
      <p:sp>
        <p:nvSpPr>
          <p:cNvPr id="3" name="Content Placeholder 2"/>
          <p:cNvSpPr>
            <a:spLocks noGrp="1"/>
          </p:cNvSpPr>
          <p:nvPr>
            <p:ph idx="1"/>
          </p:nvPr>
        </p:nvSpPr>
        <p:spPr/>
        <p:txBody>
          <a:bodyPr/>
          <a:lstStyle/>
          <a:p>
            <a:pPr marL="0" indent="0" algn="just">
              <a:buNone/>
            </a:pPr>
            <a:r>
              <a:rPr lang="en-CA" i="1" dirty="0"/>
              <a:t>In none of the cases where the question of whether s. 18 is subject to the discoverability </a:t>
            </a:r>
            <a:r>
              <a:rPr lang="en-CA" i="1" dirty="0" smtClean="0"/>
              <a:t>(…)is </a:t>
            </a:r>
            <a:r>
              <a:rPr lang="en-CA" i="1" dirty="0"/>
              <a:t>addressed </a:t>
            </a:r>
            <a:r>
              <a:rPr lang="en-CA" i="1" dirty="0" smtClean="0"/>
              <a:t>(…) is </a:t>
            </a:r>
            <a:r>
              <a:rPr lang="en-CA" i="1" dirty="0"/>
              <a:t>there any detailed analysis of the language of the statute.</a:t>
            </a:r>
          </a:p>
          <a:p>
            <a:pPr marL="0" indent="0" algn="just">
              <a:buNone/>
            </a:pPr>
            <a:r>
              <a:rPr lang="en-CA" i="1" dirty="0" smtClean="0"/>
              <a:t>Performing </a:t>
            </a:r>
            <a:r>
              <a:rPr lang="en-CA" i="1" dirty="0"/>
              <a:t>that analysis, in my opinion, by </a:t>
            </a:r>
            <a:r>
              <a:rPr lang="en-CA" i="1" u="sng" dirty="0"/>
              <a:t>using the language of a deeming provision without any reference to the deeming of discovery of the claim being rebuttable</a:t>
            </a:r>
            <a:r>
              <a:rPr lang="en-CA" i="1" dirty="0"/>
              <a:t>, </a:t>
            </a:r>
            <a:r>
              <a:rPr lang="en-CA" i="1" u="sng" dirty="0"/>
              <a:t>the legislature intended to impose an absolute two-year limitation period </a:t>
            </a:r>
            <a:r>
              <a:rPr lang="en-CA" i="1" dirty="0"/>
              <a:t>with respect to claims for contribution and indemnity.</a:t>
            </a:r>
          </a:p>
          <a:p>
            <a:pPr marL="0" indent="0" algn="just">
              <a:buNone/>
            </a:pPr>
            <a:endParaRPr lang="en-CA" dirty="0"/>
          </a:p>
        </p:txBody>
      </p:sp>
    </p:spTree>
    <p:extLst>
      <p:ext uri="{BB962C8B-B14F-4D97-AF65-F5344CB8AC3E}">
        <p14:creationId xmlns:p14="http://schemas.microsoft.com/office/powerpoint/2010/main" val="1296520351"/>
      </p:ext>
    </p:extLst>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0000"/>
          </a:spcBef>
          <a:spcAft>
            <a:spcPct val="0"/>
          </a:spcAft>
          <a:buClr>
            <a:schemeClr val="tx1"/>
          </a:buClr>
          <a:buSzPct val="75000"/>
          <a:buFont typeface="Wingdings" panose="05000000000000000000" pitchFamily="2" charset="2"/>
          <a:buChar char="l"/>
          <a:tabLst/>
          <a:defRPr kumimoji="0" 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0000"/>
          </a:spcBef>
          <a:spcAft>
            <a:spcPct val="0"/>
          </a:spcAft>
          <a:buClr>
            <a:schemeClr val="tx1"/>
          </a:buClr>
          <a:buSzPct val="75000"/>
          <a:buFont typeface="Wingdings" panose="05000000000000000000" pitchFamily="2" charset="2"/>
          <a:buChar char="l"/>
          <a:tabLst/>
          <a:defRPr kumimoji="0" 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2554</TotalTime>
  <Words>1551</Words>
  <Application>Microsoft Office PowerPoint</Application>
  <PresentationFormat>Widescreen</PresentationFormat>
  <Paragraphs>76</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Times New Roman</vt:lpstr>
      <vt:lpstr>Wingdings</vt:lpstr>
      <vt:lpstr>Capsules</vt:lpstr>
      <vt:lpstr>Délai de prescription pour les demandes de contribution et d’indemnité  Miaskowski v. Persaud Congrès de l’AJEFO -24-25 juin, 2016</vt:lpstr>
      <vt:lpstr>Article 5(2) , Loi de 2002 sur la prescription des actions</vt:lpstr>
      <vt:lpstr>Prescription – demande de contribution ou d’indemnité- art. 18(1)LPA</vt:lpstr>
      <vt:lpstr>Art.18(1) LPA – version anglaise</vt:lpstr>
      <vt:lpstr>Miaskowski v. Persaud 2015 ONSC 2776, conf. pour d’autres motifs par 2015 ONCA 758  </vt:lpstr>
      <vt:lpstr>Miaskowski</vt:lpstr>
      <vt:lpstr>Miaskowski</vt:lpstr>
      <vt:lpstr>PowerPoint Presentation</vt:lpstr>
      <vt:lpstr>Miaskowski, para. 93-94</vt:lpstr>
      <vt:lpstr>Miaskowski, para. 95</vt:lpstr>
      <vt:lpstr>PowerPoint Presentation</vt:lpstr>
      <vt:lpstr>Demide v. Attorney General of Canada 2015 ONSC 3000 ( Juge Leach)</vt:lpstr>
      <vt:lpstr>Demide</vt:lpstr>
      <vt:lpstr>Demide</vt:lpstr>
      <vt:lpstr>Demide – commentaire sur Miaskowski</vt:lpstr>
      <vt:lpstr>PowerPoint Presentation</vt:lpstr>
      <vt:lpstr>PowerPoint Presentation</vt:lpstr>
      <vt:lpstr>Résumé de l’interprétation du juge Leach</vt:lpstr>
      <vt:lpstr>Interprétation : “Pour l’application (…) de l’article 15”,</vt:lpstr>
      <vt:lpstr>Diligence raisonnable – Demande de précisions?</vt:lpstr>
      <vt:lpstr>PowerPoint Presentation</vt:lpstr>
      <vt:lpstr>Hughes v. Dyck 2016 ONSC 901</vt:lpstr>
      <vt:lpstr>Hughes v. Dick</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 COMBINED AIR: APPLICATION OF 2010 AMENDMENTS TO Rule 20</dc:title>
  <dc:creator>Jacinthe Boudreau</dc:creator>
  <cp:lastModifiedBy>Gérard</cp:lastModifiedBy>
  <cp:revision>211</cp:revision>
  <cp:lastPrinted>2016-06-22T13:26:28Z</cp:lastPrinted>
  <dcterms:created xsi:type="dcterms:W3CDTF">2013-11-27T19:55:01Z</dcterms:created>
  <dcterms:modified xsi:type="dcterms:W3CDTF">2016-06-28T00:42:48Z</dcterms:modified>
</cp:coreProperties>
</file>