
<file path=[Content_Types].xml><?xml version="1.0" encoding="utf-8"?>
<Types xmlns="http://schemas.openxmlformats.org/package/2006/content-types">
  <Override PartName="/ppt/notesSlides/notesSlide2.xml" ContentType="application/vnd.openxmlformats-officedocument.presentationml.notesSlide+xml"/>
  <Override PartName="/ppt/tags/tag8.xml" ContentType="application/vnd.openxmlformats-officedocument.presentationml.tag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ags/tag4.xml" ContentType="application/vnd.openxmlformats-officedocument.presentationml.tags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tags/tag2.xml" ContentType="application/vnd.openxmlformats-officedocument.presentationml.tags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tags/tag29.xml" ContentType="application/vnd.openxmlformats-officedocument.presentationml.tags+xml"/>
  <Override PartName="/ppt/tags/tag38.xml" ContentType="application/vnd.openxmlformats-officedocument.presentationml.tags+xml"/>
  <Override PartName="/ppt/tags/tag47.xml" ContentType="application/vnd.openxmlformats-officedocument.presentationml.tags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tags/tag16.xml" ContentType="application/vnd.openxmlformats-officedocument.presentationml.tags+xml"/>
  <Override PartName="/ppt/tags/tag18.xml" ContentType="application/vnd.openxmlformats-officedocument.presentationml.tags+xml"/>
  <Override PartName="/ppt/tags/tag27.xml" ContentType="application/vnd.openxmlformats-officedocument.presentationml.tags+xml"/>
  <Override PartName="/ppt/tags/tag36.xml" ContentType="application/vnd.openxmlformats-officedocument.presentationml.tags+xml"/>
  <Override PartName="/ppt/tags/tag45.xml" ContentType="application/vnd.openxmlformats-officedocument.presentationml.tags+xml"/>
  <Override PartName="/ppt/commentAuthors.xml" ContentType="application/vnd.openxmlformats-officedocument.presentationml.commentAuthors+xml"/>
  <Override PartName="/ppt/tags/tag14.xml" ContentType="application/vnd.openxmlformats-officedocument.presentationml.tags+xml"/>
  <Override PartName="/ppt/tags/tag25.xml" ContentType="application/vnd.openxmlformats-officedocument.presentationml.tags+xml"/>
  <Override PartName="/ppt/tags/tag34.xml" ContentType="application/vnd.openxmlformats-officedocument.presentationml.tags+xml"/>
  <Override PartName="/ppt/tags/tag43.xml" ContentType="application/vnd.openxmlformats-officedocument.presentationml.tags+xml"/>
  <Override PartName="/ppt/tags/tag12.xml" ContentType="application/vnd.openxmlformats-officedocument.presentationml.tags+xml"/>
  <Override PartName="/ppt/tags/tag23.xml" ContentType="application/vnd.openxmlformats-officedocument.presentationml.tags+xml"/>
  <Override PartName="/ppt/tags/tag32.xml" ContentType="application/vnd.openxmlformats-officedocument.presentationml.tags+xml"/>
  <Override PartName="/ppt/tags/tag41.xml" ContentType="application/vnd.openxmlformats-officedocument.presentationml.tags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21.xml" ContentType="application/vnd.openxmlformats-officedocument.presentationml.tags+xml"/>
  <Override PartName="/ppt/tags/tag30.xml" ContentType="application/vnd.openxmlformats-officedocument.presentationml.tag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tags/tag7.xml" ContentType="application/vnd.openxmlformats-officedocument.presentationml.tags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ags/tag5.xml" ContentType="application/vnd.openxmlformats-officedocument.presentationml.tags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tags/tag3.xml" ContentType="application/vnd.openxmlformats-officedocument.presentationml.tags+xml"/>
  <Override PartName="/ppt/tags/tag39.xml" ContentType="application/vnd.openxmlformats-officedocument.presentationml.tags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ppt/tags/tag19.xml" ContentType="application/vnd.openxmlformats-officedocument.presentationml.tags+xml"/>
  <Override PartName="/ppt/tags/tag28.xml" ContentType="application/vnd.openxmlformats-officedocument.presentationml.tags+xml"/>
  <Override PartName="/ppt/tags/tag37.xml" ContentType="application/vnd.openxmlformats-officedocument.presentationml.tags+xml"/>
  <Override PartName="/ppt/tags/tag48.xml" ContentType="application/vnd.openxmlformats-officedocument.presentationml.tags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tags/tag17.xml" ContentType="application/vnd.openxmlformats-officedocument.presentationml.tags+xml"/>
  <Override PartName="/ppt/tags/tag26.xml" ContentType="application/vnd.openxmlformats-officedocument.presentationml.tags+xml"/>
  <Override PartName="/ppt/tags/tag35.xml" ContentType="application/vnd.openxmlformats-officedocument.presentationml.tags+xml"/>
  <Override PartName="/ppt/tags/tag46.xml" ContentType="application/vnd.openxmlformats-officedocument.presentationml.tags+xml"/>
  <Override PartName="/ppt/slideLayouts/slideLayout10.xml" ContentType="application/vnd.openxmlformats-officedocument.presentationml.slideLayout+xml"/>
  <Override PartName="/ppt/tags/tag15.xml" ContentType="application/vnd.openxmlformats-officedocument.presentationml.tags+xml"/>
  <Override PartName="/ppt/tags/tag24.xml" ContentType="application/vnd.openxmlformats-officedocument.presentationml.tags+xml"/>
  <Override PartName="/ppt/tags/tag33.xml" ContentType="application/vnd.openxmlformats-officedocument.presentationml.tags+xml"/>
  <Override PartName="/ppt/tags/tag44.xml" ContentType="application/vnd.openxmlformats-officedocument.presentationml.tags+xml"/>
  <Override PartName="/ppt/tags/tag13.xml" ContentType="application/vnd.openxmlformats-officedocument.presentationml.tags+xml"/>
  <Override PartName="/ppt/tags/tag22.xml" ContentType="application/vnd.openxmlformats-officedocument.presentationml.tags+xml"/>
  <Override PartName="/ppt/tags/tag31.xml" ContentType="application/vnd.openxmlformats-officedocument.presentationml.tags+xml"/>
  <Override PartName="/ppt/tags/tag40.xml" ContentType="application/vnd.openxmlformats-officedocument.presentationml.tags+xml"/>
  <Override PartName="/ppt/tags/tag42.xml" ContentType="application/vnd.openxmlformats-officedocument.presentationml.tags+xml"/>
  <Override PartName="/ppt/slides/slide8.xml" ContentType="application/vnd.openxmlformats-officedocument.presentationml.slide+xml"/>
  <Override PartName="/ppt/notesSlides/notesSlide4.xml" ContentType="application/vnd.openxmlformats-officedocument.presentationml.notesSlide+xml"/>
  <Override PartName="/ppt/tags/tag11.xml" ContentType="application/vnd.openxmlformats-officedocument.presentationml.tags+xml"/>
  <Override PartName="/ppt/tags/tag20.xml" ContentType="application/vnd.openxmlformats-officedocument.presentationml.tags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tags/tag6.xml" ContentType="application/vnd.openxmlformats-officedocument.presentationml.tag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1"/>
  </p:notesMasterIdLst>
  <p:sldIdLst>
    <p:sldId id="258" r:id="rId2"/>
    <p:sldId id="283" r:id="rId3"/>
    <p:sldId id="259" r:id="rId4"/>
    <p:sldId id="276" r:id="rId5"/>
    <p:sldId id="260" r:id="rId6"/>
    <p:sldId id="278" r:id="rId7"/>
    <p:sldId id="280" r:id="rId8"/>
    <p:sldId id="281" r:id="rId9"/>
    <p:sldId id="279" r:id="rId10"/>
    <p:sldId id="261" r:id="rId11"/>
    <p:sldId id="262" r:id="rId12"/>
    <p:sldId id="282" r:id="rId13"/>
    <p:sldId id="271" r:id="rId14"/>
    <p:sldId id="275" r:id="rId15"/>
    <p:sldId id="274" r:id="rId16"/>
    <p:sldId id="273" r:id="rId17"/>
    <p:sldId id="272" r:id="rId18"/>
    <p:sldId id="263" r:id="rId19"/>
    <p:sldId id="277" r:id="rId20"/>
  </p:sldIdLst>
  <p:sldSz cx="9144000" cy="6858000" type="screen4x3"/>
  <p:notesSz cx="7010400" cy="92964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Image" initials="I" lastIdx="14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419" autoAdjust="0"/>
    <p:restoredTop sz="94660"/>
  </p:normalViewPr>
  <p:slideViewPr>
    <p:cSldViewPr>
      <p:cViewPr varScale="1">
        <p:scale>
          <a:sx n="43" d="100"/>
          <a:sy n="43" d="100"/>
        </p:scale>
        <p:origin x="-127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4" d="100"/>
          <a:sy n="64" d="100"/>
        </p:scale>
        <p:origin x="-2582" y="-82"/>
      </p:cViewPr>
      <p:guideLst>
        <p:guide orient="horz" pos="2928"/>
        <p:guide pos="2208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CA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CFB53DFE-1F0F-4211-A7FA-B2D72B46737D}" type="datetimeFigureOut">
              <a:rPr lang="en-CA" smtClean="0"/>
              <a:pPr/>
              <a:t>24/04/2012</a:t>
            </a:fld>
            <a:endParaRPr lang="en-CA" dirty="0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CA" dirty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CA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C02A4A39-1B61-45F7-B39E-15AE8AF2D8F7}" type="slidenum">
              <a:rPr lang="en-CA" smtClean="0"/>
              <a:pPr/>
              <a:t>‹N°›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xmlns="" val="2832428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CA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2A4A39-1B61-45F7-B39E-15AE8AF2D8F7}" type="slidenum">
              <a:rPr lang="en-CA" smtClean="0"/>
              <a:pPr/>
              <a:t>1</a:t>
            </a:fld>
            <a:endParaRPr lang="en-CA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CA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2A4A39-1B61-45F7-B39E-15AE8AF2D8F7}" type="slidenum">
              <a:rPr lang="en-CA" smtClean="0"/>
              <a:pPr/>
              <a:t>2</a:t>
            </a:fld>
            <a:endParaRPr lang="en-CA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2A4A39-1B61-45F7-B39E-15AE8AF2D8F7}" type="slidenum">
              <a:rPr lang="en-CA" smtClean="0"/>
              <a:pPr/>
              <a:t>3</a:t>
            </a:fld>
            <a:endParaRPr lang="en-CA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A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2A4A39-1B61-45F7-B39E-15AE8AF2D8F7}" type="slidenum">
              <a:rPr lang="en-CA" smtClean="0"/>
              <a:pPr/>
              <a:t>4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xmlns="" val="6474492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A07B7-A544-4DF0-A968-25ADB1C31A41}" type="datetime1">
              <a:rPr lang="fr-FR" smtClean="0"/>
              <a:pPr/>
              <a:t>24/04/2012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5C5B8-9EAE-4E5A-97B0-EC7E2C54D6C6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9E2EA-E491-43D0-8FF2-76F29F188051}" type="datetime1">
              <a:rPr lang="fr-FR" smtClean="0"/>
              <a:pPr/>
              <a:t>24/04/2012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5C5B8-9EAE-4E5A-97B0-EC7E2C54D6C6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645D5-4891-4AEF-91B6-655EBBC08A69}" type="datetime1">
              <a:rPr lang="fr-FR" smtClean="0"/>
              <a:pPr/>
              <a:t>24/04/2012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5C5B8-9EAE-4E5A-97B0-EC7E2C54D6C6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366EA-C292-4E8E-A0A3-B23AABD2B223}" type="datetime1">
              <a:rPr lang="fr-FR" smtClean="0"/>
              <a:pPr/>
              <a:t>24/04/2012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5C5B8-9EAE-4E5A-97B0-EC7E2C54D6C6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6F0EC-6EF2-4E2C-B1AE-B52209611B2A}" type="datetime1">
              <a:rPr lang="fr-FR" smtClean="0"/>
              <a:pPr/>
              <a:t>24/04/2012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5C5B8-9EAE-4E5A-97B0-EC7E2C54D6C6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9BA02F-F75A-4028-8C80-8ABC6EC990A5}" type="datetime1">
              <a:rPr lang="fr-FR" smtClean="0"/>
              <a:pPr/>
              <a:t>24/04/2012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5C5B8-9EAE-4E5A-97B0-EC7E2C54D6C6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2CA6B-8D3E-4D1B-8696-B7854DE184EB}" type="datetime1">
              <a:rPr lang="fr-FR" smtClean="0"/>
              <a:pPr/>
              <a:t>24/04/2012</a:t>
            </a:fld>
            <a:endParaRPr lang="fr-FR" dirty="0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5C5B8-9EAE-4E5A-97B0-EC7E2C54D6C6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FD076-478A-40B7-8087-5292F177EDD2}" type="datetime1">
              <a:rPr lang="fr-FR" smtClean="0"/>
              <a:pPr/>
              <a:t>24/04/2012</a:t>
            </a:fld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5C5B8-9EAE-4E5A-97B0-EC7E2C54D6C6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67060-12EF-454C-AA46-B7958723D063}" type="datetime1">
              <a:rPr lang="fr-FR" smtClean="0"/>
              <a:pPr/>
              <a:t>24/04/2012</a:t>
            </a:fld>
            <a:endParaRPr lang="fr-FR" dirty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5C5B8-9EAE-4E5A-97B0-EC7E2C54D6C6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D3D29-C459-4625-BD6E-518CC68BD07B}" type="datetime1">
              <a:rPr lang="fr-FR" smtClean="0"/>
              <a:pPr/>
              <a:t>24/04/2012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5C5B8-9EAE-4E5A-97B0-EC7E2C54D6C6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AEAA3-74F8-4BFE-9BC4-6AB421C8691E}" type="datetime1">
              <a:rPr lang="fr-FR" smtClean="0"/>
              <a:pPr/>
              <a:t>24/04/2012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5C5B8-9EAE-4E5A-97B0-EC7E2C54D6C6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8BD061-B51A-4EF4-81D2-F02228A4F752}" type="datetime1">
              <a:rPr lang="fr-FR" smtClean="0"/>
              <a:pPr/>
              <a:t>24/04/2012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35C5B8-9EAE-4E5A-97B0-EC7E2C54D6C6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5" Type="http://schemas.openxmlformats.org/officeDocument/2006/relationships/image" Target="../media/image1.png"/><Relationship Id="rId4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tags" Target="../tags/tag17.xml"/><Relationship Id="rId7" Type="http://schemas.openxmlformats.org/officeDocument/2006/relationships/image" Target="../media/image1.png"/><Relationship Id="rId2" Type="http://schemas.openxmlformats.org/officeDocument/2006/relationships/tags" Target="../tags/tag16.xml"/><Relationship Id="rId1" Type="http://schemas.openxmlformats.org/officeDocument/2006/relationships/tags" Target="../tags/tag15.xml"/><Relationship Id="rId6" Type="http://schemas.openxmlformats.org/officeDocument/2006/relationships/slideLayout" Target="../slideLayouts/slideLayout2.xml"/><Relationship Id="rId5" Type="http://schemas.openxmlformats.org/officeDocument/2006/relationships/tags" Target="../tags/tag19.xml"/><Relationship Id="rId4" Type="http://schemas.openxmlformats.org/officeDocument/2006/relationships/tags" Target="../tags/tag18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tags" Target="../tags/tag22.xml"/><Relationship Id="rId2" Type="http://schemas.openxmlformats.org/officeDocument/2006/relationships/tags" Target="../tags/tag21.xml"/><Relationship Id="rId1" Type="http://schemas.openxmlformats.org/officeDocument/2006/relationships/tags" Target="../tags/tag20.xml"/><Relationship Id="rId6" Type="http://schemas.openxmlformats.org/officeDocument/2006/relationships/image" Target="../media/image3.png"/><Relationship Id="rId5" Type="http://schemas.openxmlformats.org/officeDocument/2006/relationships/slideLayout" Target="../slideLayouts/slideLayout2.xml"/><Relationship Id="rId4" Type="http://schemas.openxmlformats.org/officeDocument/2006/relationships/tags" Target="../tags/tag2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2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tags" Target="../tags/tag27.xml"/><Relationship Id="rId2" Type="http://schemas.openxmlformats.org/officeDocument/2006/relationships/tags" Target="../tags/tag26.xml"/><Relationship Id="rId1" Type="http://schemas.openxmlformats.org/officeDocument/2006/relationships/tags" Target="../tags/tag25.xml"/><Relationship Id="rId6" Type="http://schemas.openxmlformats.org/officeDocument/2006/relationships/image" Target="../media/image1.png"/><Relationship Id="rId5" Type="http://schemas.openxmlformats.org/officeDocument/2006/relationships/slideLayout" Target="../slideLayouts/slideLayout2.xml"/><Relationship Id="rId4" Type="http://schemas.openxmlformats.org/officeDocument/2006/relationships/tags" Target="../tags/tag28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tags" Target="../tags/tag31.xml"/><Relationship Id="rId2" Type="http://schemas.openxmlformats.org/officeDocument/2006/relationships/tags" Target="../tags/tag30.xml"/><Relationship Id="rId1" Type="http://schemas.openxmlformats.org/officeDocument/2006/relationships/tags" Target="../tags/tag29.xml"/><Relationship Id="rId6" Type="http://schemas.openxmlformats.org/officeDocument/2006/relationships/image" Target="../media/image1.png"/><Relationship Id="rId5" Type="http://schemas.openxmlformats.org/officeDocument/2006/relationships/slideLayout" Target="../slideLayouts/slideLayout2.xml"/><Relationship Id="rId4" Type="http://schemas.openxmlformats.org/officeDocument/2006/relationships/tags" Target="../tags/tag3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tags" Target="../tags/tag35.xml"/><Relationship Id="rId2" Type="http://schemas.openxmlformats.org/officeDocument/2006/relationships/tags" Target="../tags/tag34.xml"/><Relationship Id="rId1" Type="http://schemas.openxmlformats.org/officeDocument/2006/relationships/tags" Target="../tags/tag33.xml"/><Relationship Id="rId6" Type="http://schemas.openxmlformats.org/officeDocument/2006/relationships/image" Target="../media/image1.png"/><Relationship Id="rId5" Type="http://schemas.openxmlformats.org/officeDocument/2006/relationships/slideLayout" Target="../slideLayouts/slideLayout2.xml"/><Relationship Id="rId4" Type="http://schemas.openxmlformats.org/officeDocument/2006/relationships/tags" Target="../tags/tag3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tags" Target="../tags/tag39.xml"/><Relationship Id="rId2" Type="http://schemas.openxmlformats.org/officeDocument/2006/relationships/tags" Target="../tags/tag38.xml"/><Relationship Id="rId1" Type="http://schemas.openxmlformats.org/officeDocument/2006/relationships/tags" Target="../tags/tag37.xml"/><Relationship Id="rId6" Type="http://schemas.openxmlformats.org/officeDocument/2006/relationships/image" Target="../media/image1.png"/><Relationship Id="rId5" Type="http://schemas.openxmlformats.org/officeDocument/2006/relationships/slideLayout" Target="../slideLayouts/slideLayout2.xml"/><Relationship Id="rId4" Type="http://schemas.openxmlformats.org/officeDocument/2006/relationships/tags" Target="../tags/tag40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tags" Target="../tags/tag43.xml"/><Relationship Id="rId2" Type="http://schemas.openxmlformats.org/officeDocument/2006/relationships/tags" Target="../tags/tag42.xml"/><Relationship Id="rId1" Type="http://schemas.openxmlformats.org/officeDocument/2006/relationships/tags" Target="../tags/tag41.xml"/><Relationship Id="rId6" Type="http://schemas.openxmlformats.org/officeDocument/2006/relationships/image" Target="../media/image1.png"/><Relationship Id="rId5" Type="http://schemas.openxmlformats.org/officeDocument/2006/relationships/slideLayout" Target="../slideLayouts/slideLayout2.xml"/><Relationship Id="rId4" Type="http://schemas.openxmlformats.org/officeDocument/2006/relationships/tags" Target="../tags/tag44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tags" Target="../tags/tag47.xml"/><Relationship Id="rId2" Type="http://schemas.openxmlformats.org/officeDocument/2006/relationships/tags" Target="../tags/tag46.xml"/><Relationship Id="rId1" Type="http://schemas.openxmlformats.org/officeDocument/2006/relationships/tags" Target="../tags/tag45.xml"/><Relationship Id="rId6" Type="http://schemas.openxmlformats.org/officeDocument/2006/relationships/image" Target="../media/image1.png"/><Relationship Id="rId5" Type="http://schemas.openxmlformats.org/officeDocument/2006/relationships/slideLayout" Target="../slideLayouts/slideLayout2.xml"/><Relationship Id="rId4" Type="http://schemas.openxmlformats.org/officeDocument/2006/relationships/tags" Target="../tags/tag48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tags" Target="../tags/tag5.xml"/><Relationship Id="rId7" Type="http://schemas.openxmlformats.org/officeDocument/2006/relationships/image" Target="../media/image1.png"/><Relationship Id="rId2" Type="http://schemas.openxmlformats.org/officeDocument/2006/relationships/tags" Target="../tags/tag4.xml"/><Relationship Id="rId1" Type="http://schemas.openxmlformats.org/officeDocument/2006/relationships/tags" Target="../tags/tag3.xml"/><Relationship Id="rId6" Type="http://schemas.openxmlformats.org/officeDocument/2006/relationships/notesSlide" Target="../notesSlides/notesSlide3.xml"/><Relationship Id="rId5" Type="http://schemas.openxmlformats.org/officeDocument/2006/relationships/slideLayout" Target="../slideLayouts/slideLayout2.xml"/><Relationship Id="rId4" Type="http://schemas.openxmlformats.org/officeDocument/2006/relationships/tags" Target="../tags/tag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7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tags" Target="../tags/tag10.xml"/><Relationship Id="rId2" Type="http://schemas.openxmlformats.org/officeDocument/2006/relationships/tags" Target="../tags/tag9.xml"/><Relationship Id="rId1" Type="http://schemas.openxmlformats.org/officeDocument/2006/relationships/tags" Target="../tags/tag8.xml"/><Relationship Id="rId6" Type="http://schemas.openxmlformats.org/officeDocument/2006/relationships/image" Target="../media/image1.png"/><Relationship Id="rId5" Type="http://schemas.openxmlformats.org/officeDocument/2006/relationships/slideLayout" Target="../slideLayouts/slideLayout2.xml"/><Relationship Id="rId4" Type="http://schemas.openxmlformats.org/officeDocument/2006/relationships/tags" Target="../tags/tag1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3.xml"/><Relationship Id="rId1" Type="http://schemas.openxmlformats.org/officeDocument/2006/relationships/tags" Target="../tags/tag12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 descr="ppt1.bmp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accent4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0" y="0"/>
            <a:ext cx="9144000" cy="6942715"/>
          </a:xfrm>
          <a:prstGeom prst="rect">
            <a:avLst/>
          </a:prstGeom>
        </p:spPr>
      </p:pic>
      <p:sp>
        <p:nvSpPr>
          <p:cNvPr id="6" name="Sous-titre 5"/>
          <p:cNvSpPr>
            <a:spLocks noGrp="1"/>
          </p:cNvSpPr>
          <p:nvPr>
            <p:ph type="subTitle" idx="1"/>
            <p:custDataLst>
              <p:tags r:id="rId2"/>
            </p:custDataLst>
          </p:nvPr>
        </p:nvSpPr>
        <p:spPr>
          <a:xfrm>
            <a:off x="1187624" y="1772816"/>
            <a:ext cx="6768752" cy="4680520"/>
          </a:xfrm>
        </p:spPr>
        <p:txBody>
          <a:bodyPr>
            <a:normAutofit/>
          </a:bodyPr>
          <a:lstStyle/>
          <a:p>
            <a:r>
              <a:rPr lang="fr-FR" dirty="0" smtClean="0">
                <a:solidFill>
                  <a:schemeClr val="tx1"/>
                </a:solidFill>
              </a:rPr>
              <a:t>Collège Boréal : 10 ans de succès </a:t>
            </a:r>
          </a:p>
          <a:p>
            <a:r>
              <a:rPr lang="fr-FR" dirty="0">
                <a:solidFill>
                  <a:schemeClr val="tx1"/>
                </a:solidFill>
              </a:rPr>
              <a:t>d</a:t>
            </a:r>
            <a:r>
              <a:rPr lang="fr-FR" dirty="0" smtClean="0">
                <a:solidFill>
                  <a:schemeClr val="tx1"/>
                </a:solidFill>
              </a:rPr>
              <a:t>ans le Centre-Sud-Ouest</a:t>
            </a:r>
          </a:p>
          <a:p>
            <a:r>
              <a:rPr lang="fr-FR" sz="3000" i="1" dirty="0" smtClean="0">
                <a:solidFill>
                  <a:schemeClr val="tx1"/>
                </a:solidFill>
              </a:rPr>
              <a:t/>
            </a:r>
            <a:br>
              <a:rPr lang="fr-FR" sz="3000" i="1" dirty="0" smtClean="0">
                <a:solidFill>
                  <a:schemeClr val="tx1"/>
                </a:solidFill>
              </a:rPr>
            </a:br>
            <a:r>
              <a:rPr lang="fr-CA" sz="3400" b="1" i="1" dirty="0">
                <a:solidFill>
                  <a:schemeClr val="tx1"/>
                </a:solidFill>
              </a:rPr>
              <a:t>Une conviction à l’épreuve des </a:t>
            </a:r>
            <a:r>
              <a:rPr lang="fr-CA" sz="3400" b="1" i="1" dirty="0" smtClean="0">
                <a:solidFill>
                  <a:schemeClr val="tx1"/>
                </a:solidFill>
              </a:rPr>
              <a:t>défis,</a:t>
            </a:r>
          </a:p>
          <a:p>
            <a:r>
              <a:rPr lang="fr-CA" sz="3400" b="1" i="1" dirty="0" smtClean="0">
                <a:solidFill>
                  <a:schemeClr val="tx1"/>
                </a:solidFill>
              </a:rPr>
              <a:t>un </a:t>
            </a:r>
            <a:r>
              <a:rPr lang="fr-CA" sz="3400" b="1" i="1" dirty="0">
                <a:solidFill>
                  <a:schemeClr val="tx1"/>
                </a:solidFill>
              </a:rPr>
              <a:t>avenir </a:t>
            </a:r>
            <a:r>
              <a:rPr lang="fr-CA" sz="3400" b="1" i="1" dirty="0" smtClean="0">
                <a:solidFill>
                  <a:schemeClr val="tx1"/>
                </a:solidFill>
              </a:rPr>
              <a:t>prometteur</a:t>
            </a:r>
          </a:p>
          <a:p>
            <a:endParaRPr lang="fr-FR" sz="2600" i="1" dirty="0" smtClean="0">
              <a:solidFill>
                <a:schemeClr val="tx1"/>
              </a:solidFill>
            </a:endParaRPr>
          </a:p>
          <a:p>
            <a:r>
              <a:rPr lang="fr-FR" sz="2600" dirty="0" smtClean="0">
                <a:solidFill>
                  <a:schemeClr val="tx1"/>
                </a:solidFill>
              </a:rPr>
              <a:t>Denis Hubert-Dutrisac</a:t>
            </a:r>
            <a:br>
              <a:rPr lang="fr-FR" sz="2600" dirty="0" smtClean="0">
                <a:solidFill>
                  <a:schemeClr val="tx1"/>
                </a:solidFill>
              </a:rPr>
            </a:br>
            <a:r>
              <a:rPr lang="fr-FR" sz="2600" dirty="0" smtClean="0">
                <a:solidFill>
                  <a:schemeClr val="tx1"/>
                </a:solidFill>
              </a:rPr>
              <a:t>Président</a:t>
            </a:r>
            <a:br>
              <a:rPr lang="fr-FR" sz="2600" dirty="0" smtClean="0">
                <a:solidFill>
                  <a:schemeClr val="tx1"/>
                </a:solidFill>
              </a:rPr>
            </a:br>
            <a:r>
              <a:rPr lang="fr-FR" sz="2600" dirty="0" smtClean="0">
                <a:solidFill>
                  <a:schemeClr val="tx1"/>
                </a:solidFill>
              </a:rPr>
              <a:t>17 avril 2012, Club </a:t>
            </a:r>
            <a:r>
              <a:rPr lang="fr-FR" sz="2600" dirty="0">
                <a:solidFill>
                  <a:schemeClr val="tx1"/>
                </a:solidFill>
              </a:rPr>
              <a:t>C</a:t>
            </a:r>
            <a:r>
              <a:rPr lang="fr-FR" sz="2600" dirty="0" smtClean="0">
                <a:solidFill>
                  <a:schemeClr val="tx1"/>
                </a:solidFill>
              </a:rPr>
              <a:t>anadien de Toronto</a:t>
            </a:r>
            <a:endParaRPr lang="fr-FR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 5" descr="ppt1.bmp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accent4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1975" y="0"/>
            <a:ext cx="9142025" cy="6861269"/>
          </a:xfrm>
          <a:prstGeom prst="rect">
            <a:avLst/>
          </a:prstGeom>
        </p:spPr>
      </p:pic>
      <p:sp>
        <p:nvSpPr>
          <p:cNvPr id="9" name="Titre 1"/>
          <p:cNvSpPr txBox="1">
            <a:spLocks/>
          </p:cNvSpPr>
          <p:nvPr>
            <p:custDataLst>
              <p:tags r:id="rId2"/>
            </p:custDataLst>
          </p:nvPr>
        </p:nvSpPr>
        <p:spPr>
          <a:xfrm>
            <a:off x="539552" y="1628800"/>
            <a:ext cx="8229600" cy="7920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endParaRPr kumimoji="0" lang="en-CA" sz="4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1" name="Espace réservé du numéro de diapositive 10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>
          <a:xfrm>
            <a:off x="7010400" y="6309320"/>
            <a:ext cx="2133600" cy="365125"/>
          </a:xfrm>
        </p:spPr>
        <p:txBody>
          <a:bodyPr/>
          <a:lstStyle/>
          <a:p>
            <a:fld id="{7435C5B8-9EAE-4E5A-97B0-EC7E2C54D6C6}" type="slidenum">
              <a:rPr lang="fr-FR" smtClean="0"/>
              <a:pPr/>
              <a:t>10</a:t>
            </a:fld>
            <a:endParaRPr lang="fr-FR" dirty="0"/>
          </a:p>
        </p:txBody>
      </p:sp>
      <p:sp>
        <p:nvSpPr>
          <p:cNvPr id="8" name="Titre 1"/>
          <p:cNvSpPr txBox="1">
            <a:spLocks/>
          </p:cNvSpPr>
          <p:nvPr>
            <p:custDataLst>
              <p:tags r:id="rId4"/>
            </p:custDataLst>
          </p:nvPr>
        </p:nvSpPr>
        <p:spPr>
          <a:xfrm>
            <a:off x="467544" y="1412775"/>
            <a:ext cx="8229600" cy="12241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fr-CA" sz="3200" b="1" noProof="0" dirty="0" smtClean="0"/>
              <a:t>Un collège novateur, un avenir prometteur</a:t>
            </a:r>
          </a:p>
        </p:txBody>
      </p:sp>
      <p:sp>
        <p:nvSpPr>
          <p:cNvPr id="15" name="ZoneTexte 14"/>
          <p:cNvSpPr txBox="1"/>
          <p:nvPr>
            <p:custDataLst>
              <p:tags r:id="rId5"/>
            </p:custDataLst>
          </p:nvPr>
        </p:nvSpPr>
        <p:spPr>
          <a:xfrm>
            <a:off x="680328" y="2458616"/>
            <a:ext cx="8496944" cy="2954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CA" sz="2800" b="1" dirty="0" smtClean="0"/>
          </a:p>
          <a:p>
            <a:r>
              <a:rPr lang="fr-CA" sz="2800" dirty="0" smtClean="0"/>
              <a:t>Fort de son expérience, le Collège Boréal propose</a:t>
            </a:r>
            <a:br>
              <a:rPr lang="fr-CA" sz="2800" dirty="0" smtClean="0"/>
            </a:br>
            <a:r>
              <a:rPr lang="fr-CA" sz="2800" dirty="0" smtClean="0"/>
              <a:t>une </a:t>
            </a:r>
            <a:r>
              <a:rPr lang="fr-CA" sz="2800" b="1" dirty="0" smtClean="0"/>
              <a:t>vision innovante </a:t>
            </a:r>
            <a:r>
              <a:rPr lang="fr-CA" sz="2800" dirty="0" smtClean="0"/>
              <a:t>en 7 temps, destinée à assurer </a:t>
            </a:r>
          </a:p>
          <a:p>
            <a:r>
              <a:rPr lang="fr-CA" sz="2800" dirty="0" smtClean="0"/>
              <a:t>la pérennité de la formation collégiale en français</a:t>
            </a:r>
            <a:br>
              <a:rPr lang="fr-CA" sz="2800" dirty="0" smtClean="0"/>
            </a:br>
            <a:r>
              <a:rPr lang="fr-CA" sz="2800" dirty="0" smtClean="0"/>
              <a:t>dans le Centre-Sud-Ouest et sur 85% du territoire de la province.</a:t>
            </a:r>
          </a:p>
          <a:p>
            <a:endParaRPr lang="en-C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64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Espace réservé du numéro de diapositive 8"/>
          <p:cNvSpPr>
            <a:spLocks noGrp="1"/>
          </p:cNvSpPr>
          <p:nvPr>
            <p:ph type="sldNum" sz="quarter" idx="12"/>
            <p:custDataLst>
              <p:tags r:id="rId1"/>
            </p:custDataLst>
          </p:nvPr>
        </p:nvSpPr>
        <p:spPr>
          <a:xfrm>
            <a:off x="6876256" y="6237312"/>
            <a:ext cx="2133600" cy="365125"/>
          </a:xfrm>
        </p:spPr>
        <p:txBody>
          <a:bodyPr/>
          <a:lstStyle/>
          <a:p>
            <a:fld id="{7435C5B8-9EAE-4E5A-97B0-EC7E2C54D6C6}" type="slidenum">
              <a:rPr lang="fr-FR" smtClean="0"/>
              <a:pPr/>
              <a:t>11</a:t>
            </a:fld>
            <a:endParaRPr lang="fr-FR" dirty="0"/>
          </a:p>
        </p:txBody>
      </p:sp>
      <p:sp>
        <p:nvSpPr>
          <p:cNvPr id="10" name="Titre 1"/>
          <p:cNvSpPr txBox="1">
            <a:spLocks/>
          </p:cNvSpPr>
          <p:nvPr>
            <p:custDataLst>
              <p:tags r:id="rId2"/>
            </p:custDataLst>
          </p:nvPr>
        </p:nvSpPr>
        <p:spPr>
          <a:xfrm>
            <a:off x="467544" y="1700808"/>
            <a:ext cx="8229600" cy="12241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endParaRPr lang="en-CA" sz="2500" b="1" dirty="0"/>
          </a:p>
        </p:txBody>
      </p:sp>
      <p:sp>
        <p:nvSpPr>
          <p:cNvPr id="11" name="ZoneTexte 10"/>
          <p:cNvSpPr txBox="1"/>
          <p:nvPr>
            <p:custDataLst>
              <p:tags r:id="rId3"/>
            </p:custDataLst>
          </p:nvPr>
        </p:nvSpPr>
        <p:spPr>
          <a:xfrm>
            <a:off x="467544" y="2033263"/>
            <a:ext cx="8496944" cy="62786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CA" sz="2800" dirty="0"/>
          </a:p>
          <a:p>
            <a:pPr marL="457200" indent="-457200">
              <a:buFontTx/>
              <a:buChar char="-"/>
            </a:pPr>
            <a:r>
              <a:rPr lang="fr-CA" sz="2800" dirty="0" smtClean="0"/>
              <a:t>Offrir des infrastructures </a:t>
            </a:r>
            <a:r>
              <a:rPr lang="fr-CA" sz="2800" dirty="0"/>
              <a:t>comparables à celles des collèges </a:t>
            </a:r>
            <a:r>
              <a:rPr lang="fr-CA" sz="2800" dirty="0" smtClean="0"/>
              <a:t>anglophones :</a:t>
            </a:r>
          </a:p>
          <a:p>
            <a:endParaRPr lang="fr-CA" sz="2800" dirty="0"/>
          </a:p>
          <a:p>
            <a:pPr marL="914400" lvl="1" indent="-457200">
              <a:buSzPct val="75000"/>
              <a:buFont typeface="Wingdings" pitchFamily="2" charset="2"/>
              <a:buChar char="ü"/>
            </a:pPr>
            <a:r>
              <a:rPr lang="fr-CA" sz="2800" dirty="0" smtClean="0"/>
              <a:t>Répond aux attentes de la population francophone du Grand Toronto et du CSO</a:t>
            </a:r>
          </a:p>
          <a:p>
            <a:pPr lvl="1">
              <a:buSzPct val="75000"/>
            </a:pPr>
            <a:endParaRPr lang="fr-CA" sz="2800" i="1" dirty="0" smtClean="0"/>
          </a:p>
          <a:p>
            <a:pPr marL="914400" lvl="1" indent="-457200">
              <a:buSzPct val="75000"/>
              <a:buFont typeface="Wingdings" pitchFamily="2" charset="2"/>
              <a:buChar char="ü"/>
            </a:pPr>
            <a:r>
              <a:rPr lang="fr-CA" sz="2800" dirty="0" smtClean="0"/>
              <a:t>Répond aux besoins des nouveaux arrivants</a:t>
            </a:r>
          </a:p>
          <a:p>
            <a:r>
              <a:rPr lang="fr-CA" sz="2800" i="1" dirty="0"/>
              <a:t>	</a:t>
            </a:r>
            <a:r>
              <a:rPr lang="fr-CA" sz="2800" i="1" dirty="0" smtClean="0"/>
              <a:t>	-</a:t>
            </a:r>
            <a:r>
              <a:rPr lang="fr-CA" sz="2400" b="1" i="1" dirty="0" smtClean="0"/>
              <a:t>8,3M$ de bourses </a:t>
            </a:r>
            <a:r>
              <a:rPr lang="fr-CA" sz="2400" i="1" dirty="0" smtClean="0"/>
              <a:t>en 10 ans dans le CSO</a:t>
            </a:r>
          </a:p>
          <a:p>
            <a:r>
              <a:rPr lang="fr-CA" sz="2400" i="1" dirty="0"/>
              <a:t>	</a:t>
            </a:r>
            <a:r>
              <a:rPr lang="fr-CA" sz="2400" i="1" dirty="0" smtClean="0"/>
              <a:t>	-cours de langue, appui à l’apprentissage</a:t>
            </a:r>
            <a:br>
              <a:rPr lang="fr-CA" sz="2400" i="1" dirty="0" smtClean="0"/>
            </a:br>
            <a:r>
              <a:rPr lang="fr-CA" sz="2400" i="1" dirty="0" smtClean="0"/>
              <a:t>		service de placement, …</a:t>
            </a:r>
            <a:endParaRPr lang="fr-CA" sz="2800" i="1" dirty="0" smtClean="0"/>
          </a:p>
          <a:p>
            <a:pPr marL="457200" indent="-457200">
              <a:buFontTx/>
              <a:buChar char="-"/>
            </a:pPr>
            <a:endParaRPr lang="fr-CA" sz="2800" dirty="0" smtClean="0"/>
          </a:p>
          <a:p>
            <a:endParaRPr lang="fr-CA" sz="2800" dirty="0"/>
          </a:p>
          <a:p>
            <a:endParaRPr lang="fr-CA" sz="2800" dirty="0" smtClean="0"/>
          </a:p>
          <a:p>
            <a:endParaRPr lang="en-CA" dirty="0"/>
          </a:p>
        </p:txBody>
      </p:sp>
      <p:sp>
        <p:nvSpPr>
          <p:cNvPr id="12" name="Titre 1"/>
          <p:cNvSpPr txBox="1">
            <a:spLocks/>
          </p:cNvSpPr>
          <p:nvPr>
            <p:custDataLst>
              <p:tags r:id="rId4"/>
            </p:custDataLst>
          </p:nvPr>
        </p:nvSpPr>
        <p:spPr>
          <a:xfrm>
            <a:off x="914400" y="1412776"/>
            <a:ext cx="8229600" cy="12241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1"/>
            <a:r>
              <a:rPr lang="fr-CA" sz="3200" b="1" dirty="0" smtClean="0"/>
              <a:t>1. Campus permanent à </a:t>
            </a:r>
            <a:r>
              <a:rPr lang="fr-CA" sz="3200" b="1" dirty="0"/>
              <a:t>Toronto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5C5B8-9EAE-4E5A-97B0-EC7E2C54D6C6}" type="slidenum">
              <a:rPr lang="fr-FR" smtClean="0"/>
              <a:pPr/>
              <a:t>12</a:t>
            </a:fld>
            <a:endParaRPr lang="fr-FR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64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Rectangle 2"/>
          <p:cNvSpPr/>
          <p:nvPr/>
        </p:nvSpPr>
        <p:spPr>
          <a:xfrm>
            <a:off x="436531" y="2420888"/>
            <a:ext cx="8280920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endParaRPr lang="fr-CA" sz="2800" dirty="0">
              <a:solidFill>
                <a:prstClr val="black"/>
              </a:solidFill>
            </a:endParaRPr>
          </a:p>
          <a:p>
            <a:pPr lvl="1" indent="-457200">
              <a:buFontTx/>
              <a:buChar char="-"/>
            </a:pPr>
            <a:r>
              <a:rPr lang="fr-CA" sz="2800" dirty="0">
                <a:solidFill>
                  <a:prstClr val="black"/>
                </a:solidFill>
              </a:rPr>
              <a:t>Maximiser l’utilisation du contenu </a:t>
            </a:r>
            <a:r>
              <a:rPr lang="fr-CA" sz="2800" dirty="0" smtClean="0">
                <a:solidFill>
                  <a:prstClr val="black"/>
                </a:solidFill>
              </a:rPr>
              <a:t>existant :</a:t>
            </a:r>
            <a:endParaRPr lang="fr-CA" sz="2800" dirty="0">
              <a:solidFill>
                <a:prstClr val="black"/>
              </a:solidFill>
            </a:endParaRPr>
          </a:p>
          <a:p>
            <a:pPr marL="0" lvl="1"/>
            <a:endParaRPr lang="fr-CA" sz="2800" dirty="0">
              <a:solidFill>
                <a:prstClr val="black"/>
              </a:solidFill>
            </a:endParaRPr>
          </a:p>
          <a:p>
            <a:pPr lvl="2" indent="-457200">
              <a:buSzPct val="75000"/>
              <a:buFont typeface="Wingdings" pitchFamily="2" charset="2"/>
              <a:buChar char="ü"/>
            </a:pPr>
            <a:r>
              <a:rPr lang="fr-CA" sz="2800" dirty="0" smtClean="0">
                <a:solidFill>
                  <a:prstClr val="black"/>
                </a:solidFill>
              </a:rPr>
              <a:t>Augmente l’accès aux programmes à </a:t>
            </a:r>
            <a:br>
              <a:rPr lang="fr-CA" sz="2800" dirty="0" smtClean="0">
                <a:solidFill>
                  <a:prstClr val="black"/>
                </a:solidFill>
              </a:rPr>
            </a:br>
            <a:r>
              <a:rPr lang="fr-CA" sz="2800" dirty="0" smtClean="0">
                <a:solidFill>
                  <a:prstClr val="black"/>
                </a:solidFill>
              </a:rPr>
              <a:t>moindres coûts</a:t>
            </a:r>
            <a:br>
              <a:rPr lang="fr-CA" sz="2800" dirty="0" smtClean="0">
                <a:solidFill>
                  <a:prstClr val="black"/>
                </a:solidFill>
              </a:rPr>
            </a:br>
            <a:endParaRPr lang="fr-CA" sz="2800" dirty="0" smtClean="0">
              <a:solidFill>
                <a:prstClr val="black"/>
              </a:solidFill>
            </a:endParaRPr>
          </a:p>
          <a:p>
            <a:pPr lvl="2" indent="-457200">
              <a:buSzPct val="75000"/>
              <a:buFont typeface="Wingdings" pitchFamily="2" charset="2"/>
              <a:buChar char="ü"/>
            </a:pPr>
            <a:r>
              <a:rPr lang="fr-CA" sz="2800" dirty="0" smtClean="0">
                <a:solidFill>
                  <a:prstClr val="black"/>
                </a:solidFill>
              </a:rPr>
              <a:t>Répond </a:t>
            </a:r>
            <a:r>
              <a:rPr lang="fr-CA" sz="2800" dirty="0">
                <a:solidFill>
                  <a:prstClr val="black"/>
                </a:solidFill>
              </a:rPr>
              <a:t>aux attentes </a:t>
            </a:r>
            <a:r>
              <a:rPr lang="fr-CA" sz="2800" dirty="0" smtClean="0">
                <a:solidFill>
                  <a:prstClr val="black"/>
                </a:solidFill>
              </a:rPr>
              <a:t>du ministère </a:t>
            </a:r>
            <a:r>
              <a:rPr lang="fr-CA" sz="2800" dirty="0">
                <a:solidFill>
                  <a:prstClr val="black"/>
                </a:solidFill>
              </a:rPr>
              <a:t>et </a:t>
            </a:r>
            <a:r>
              <a:rPr lang="fr-CA" sz="2800" dirty="0" smtClean="0">
                <a:solidFill>
                  <a:prstClr val="black"/>
                </a:solidFill>
              </a:rPr>
              <a:t>au rapport de la </a:t>
            </a:r>
            <a:r>
              <a:rPr lang="fr-CA" sz="2800" dirty="0">
                <a:solidFill>
                  <a:prstClr val="black"/>
                </a:solidFill>
              </a:rPr>
              <a:t>commission Drummond</a:t>
            </a:r>
          </a:p>
        </p:txBody>
      </p:sp>
      <p:sp>
        <p:nvSpPr>
          <p:cNvPr id="5" name="Titre 1"/>
          <p:cNvSpPr txBox="1">
            <a:spLocks/>
          </p:cNvSpPr>
          <p:nvPr>
            <p:custDataLst>
              <p:tags r:id="rId1"/>
            </p:custDataLst>
          </p:nvPr>
        </p:nvSpPr>
        <p:spPr>
          <a:xfrm>
            <a:off x="914400" y="1412776"/>
            <a:ext cx="8229600" cy="12241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1"/>
            <a:r>
              <a:rPr lang="fr-CA" sz="3200" b="1" dirty="0" smtClean="0"/>
              <a:t>2. Partage </a:t>
            </a:r>
            <a:r>
              <a:rPr lang="fr-CA" sz="3200" b="1" dirty="0"/>
              <a:t>des ressources </a:t>
            </a:r>
            <a:r>
              <a:rPr lang="fr-CA" sz="3200" b="1" dirty="0" smtClean="0"/>
              <a:t>pédagogiques</a:t>
            </a:r>
            <a:endParaRPr lang="fr-CA" sz="3200" b="1" dirty="0"/>
          </a:p>
        </p:txBody>
      </p:sp>
    </p:spTree>
    <p:extLst>
      <p:ext uri="{BB962C8B-B14F-4D97-AF65-F5344CB8AC3E}">
        <p14:creationId xmlns:p14="http://schemas.microsoft.com/office/powerpoint/2010/main" xmlns="" val="3747491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 5" descr="ppt1.bmp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accent4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1975" y="0"/>
            <a:ext cx="9142025" cy="6861269"/>
          </a:xfrm>
          <a:prstGeom prst="rect">
            <a:avLst/>
          </a:prstGeom>
        </p:spPr>
      </p:pic>
      <p:sp>
        <p:nvSpPr>
          <p:cNvPr id="9" name="Espace réservé du numéro de diapositive 8"/>
          <p:cNvSpPr>
            <a:spLocks noGrp="1"/>
          </p:cNvSpPr>
          <p:nvPr>
            <p:ph type="sldNum" sz="quarter" idx="12"/>
            <p:custDataLst>
              <p:tags r:id="rId2"/>
            </p:custDataLst>
          </p:nvPr>
        </p:nvSpPr>
        <p:spPr>
          <a:xfrm>
            <a:off x="6876256" y="6237312"/>
            <a:ext cx="2133600" cy="365125"/>
          </a:xfrm>
        </p:spPr>
        <p:txBody>
          <a:bodyPr/>
          <a:lstStyle/>
          <a:p>
            <a:fld id="{7435C5B8-9EAE-4E5A-97B0-EC7E2C54D6C6}" type="slidenum">
              <a:rPr lang="fr-FR" smtClean="0"/>
              <a:pPr/>
              <a:t>13</a:t>
            </a:fld>
            <a:endParaRPr lang="fr-FR" dirty="0"/>
          </a:p>
        </p:txBody>
      </p:sp>
      <p:sp>
        <p:nvSpPr>
          <p:cNvPr id="10" name="Titre 1"/>
          <p:cNvSpPr txBox="1">
            <a:spLocks/>
          </p:cNvSpPr>
          <p:nvPr>
            <p:custDataLst>
              <p:tags r:id="rId3"/>
            </p:custDataLst>
          </p:nvPr>
        </p:nvSpPr>
        <p:spPr>
          <a:xfrm>
            <a:off x="539552" y="1412776"/>
            <a:ext cx="8229600" cy="12241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algn="ctr">
              <a:spcBef>
                <a:spcPct val="0"/>
              </a:spcBef>
            </a:pPr>
            <a:r>
              <a:rPr lang="fr-CA" sz="3200" b="1" dirty="0" smtClean="0"/>
              <a:t>3. Planification </a:t>
            </a:r>
            <a:r>
              <a:rPr lang="fr-CA" sz="3200" b="1" dirty="0"/>
              <a:t>pluriannuelle du financement</a:t>
            </a:r>
          </a:p>
          <a:p>
            <a:pPr lvl="0" algn="ctr">
              <a:spcBef>
                <a:spcPct val="0"/>
              </a:spcBef>
            </a:pPr>
            <a:r>
              <a:rPr lang="fr-CA" sz="3200" b="1" dirty="0"/>
              <a:t> </a:t>
            </a:r>
            <a:endParaRPr lang="en-CA" sz="2500" b="1" dirty="0"/>
          </a:p>
        </p:txBody>
      </p:sp>
      <p:sp>
        <p:nvSpPr>
          <p:cNvPr id="11" name="ZoneTexte 10"/>
          <p:cNvSpPr txBox="1"/>
          <p:nvPr>
            <p:custDataLst>
              <p:tags r:id="rId4"/>
            </p:custDataLst>
          </p:nvPr>
        </p:nvSpPr>
        <p:spPr>
          <a:xfrm>
            <a:off x="1" y="2132857"/>
            <a:ext cx="8964488" cy="4985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 indent="-457200">
              <a:buFontTx/>
              <a:buChar char="-"/>
            </a:pPr>
            <a:endParaRPr lang="fr-CA" sz="2800" dirty="0" smtClean="0"/>
          </a:p>
          <a:p>
            <a:pPr lvl="1" indent="-457200">
              <a:buFontTx/>
              <a:buChar char="-"/>
            </a:pPr>
            <a:r>
              <a:rPr lang="fr-CA" sz="2800" dirty="0" smtClean="0"/>
              <a:t>Augmenter </a:t>
            </a:r>
            <a:r>
              <a:rPr lang="fr-CA" sz="2800" dirty="0"/>
              <a:t>l’accès des francophones du CSO aux </a:t>
            </a:r>
            <a:r>
              <a:rPr lang="fr-CA" sz="2800" dirty="0" smtClean="0"/>
              <a:t/>
            </a:r>
            <a:br>
              <a:rPr lang="fr-CA" sz="2800" dirty="0" smtClean="0"/>
            </a:br>
            <a:r>
              <a:rPr lang="fr-CA" sz="2800" dirty="0" smtClean="0"/>
              <a:t>études </a:t>
            </a:r>
            <a:r>
              <a:rPr lang="fr-CA" sz="2800" dirty="0"/>
              <a:t>postsecondaires </a:t>
            </a:r>
            <a:r>
              <a:rPr lang="fr-CA" sz="2800" dirty="0" smtClean="0"/>
              <a:t>:</a:t>
            </a:r>
          </a:p>
          <a:p>
            <a:pPr marL="0" lvl="1"/>
            <a:endParaRPr lang="fr-CA" sz="2800" dirty="0" smtClean="0"/>
          </a:p>
          <a:p>
            <a:pPr lvl="2" indent="-457200">
              <a:buSzPct val="74000"/>
              <a:buFont typeface="Wingdings" pitchFamily="2" charset="2"/>
              <a:buChar char="ü"/>
            </a:pPr>
            <a:r>
              <a:rPr lang="fr-CA" sz="2800" dirty="0" smtClean="0"/>
              <a:t>Réduire les écarts entre l’offre de formation en </a:t>
            </a:r>
            <a:br>
              <a:rPr lang="fr-CA" sz="2800" dirty="0" smtClean="0"/>
            </a:br>
            <a:r>
              <a:rPr lang="fr-CA" sz="2800" dirty="0" smtClean="0"/>
              <a:t>français et en anglais  </a:t>
            </a:r>
            <a:r>
              <a:rPr lang="fr-CA" sz="2000" dirty="0" smtClean="0"/>
              <a:t>(taux d’accès </a:t>
            </a:r>
            <a:r>
              <a:rPr lang="fr-CA" sz="2000" dirty="0"/>
              <a:t>3</a:t>
            </a:r>
            <a:r>
              <a:rPr lang="fr-CA" sz="2000" dirty="0" smtClean="0"/>
              <a:t>% CSO en 2008 à 6% aujourd’hui à 8% en 2015)</a:t>
            </a:r>
          </a:p>
          <a:p>
            <a:pPr lvl="2" indent="-457200">
              <a:buSzPct val="74000"/>
              <a:buFont typeface="Wingdings" pitchFamily="2" charset="2"/>
              <a:buChar char="ü"/>
            </a:pPr>
            <a:endParaRPr lang="fr-CA" sz="2800" dirty="0"/>
          </a:p>
          <a:p>
            <a:pPr lvl="2" indent="-457200">
              <a:buSzPct val="74000"/>
              <a:buFont typeface="Wingdings" pitchFamily="2" charset="2"/>
              <a:buChar char="ü"/>
            </a:pPr>
            <a:r>
              <a:rPr lang="fr-CA" sz="2800" dirty="0" smtClean="0"/>
              <a:t>Réinstaurer la planification triennale et «l’enveloppe haute priorité » au CSO</a:t>
            </a:r>
            <a:endParaRPr lang="fr-CA" sz="2800" dirty="0"/>
          </a:p>
          <a:p>
            <a:endParaRPr lang="fr-CA" sz="2800" dirty="0" smtClean="0"/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xmlns="" val="205342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 5" descr="ppt1.bmp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accent4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1975" y="0"/>
            <a:ext cx="9142025" cy="6861269"/>
          </a:xfrm>
          <a:prstGeom prst="rect">
            <a:avLst/>
          </a:prstGeom>
        </p:spPr>
      </p:pic>
      <p:sp>
        <p:nvSpPr>
          <p:cNvPr id="9" name="Espace réservé du numéro de diapositive 8"/>
          <p:cNvSpPr>
            <a:spLocks noGrp="1"/>
          </p:cNvSpPr>
          <p:nvPr>
            <p:ph type="sldNum" sz="quarter" idx="12"/>
            <p:custDataLst>
              <p:tags r:id="rId2"/>
            </p:custDataLst>
          </p:nvPr>
        </p:nvSpPr>
        <p:spPr>
          <a:xfrm>
            <a:off x="6876256" y="6237312"/>
            <a:ext cx="2133600" cy="365125"/>
          </a:xfrm>
        </p:spPr>
        <p:txBody>
          <a:bodyPr/>
          <a:lstStyle/>
          <a:p>
            <a:fld id="{7435C5B8-9EAE-4E5A-97B0-EC7E2C54D6C6}" type="slidenum">
              <a:rPr lang="fr-FR" smtClean="0"/>
              <a:pPr/>
              <a:t>14</a:t>
            </a:fld>
            <a:endParaRPr lang="fr-FR" dirty="0"/>
          </a:p>
        </p:txBody>
      </p:sp>
      <p:sp>
        <p:nvSpPr>
          <p:cNvPr id="10" name="Titre 1"/>
          <p:cNvSpPr txBox="1">
            <a:spLocks/>
          </p:cNvSpPr>
          <p:nvPr>
            <p:custDataLst>
              <p:tags r:id="rId3"/>
            </p:custDataLst>
          </p:nvPr>
        </p:nvSpPr>
        <p:spPr>
          <a:xfrm>
            <a:off x="467544" y="1700808"/>
            <a:ext cx="8229600" cy="12241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endParaRPr lang="en-CA" sz="2500" b="1" dirty="0"/>
          </a:p>
        </p:txBody>
      </p:sp>
      <p:sp>
        <p:nvSpPr>
          <p:cNvPr id="11" name="ZoneTexte 10"/>
          <p:cNvSpPr txBox="1"/>
          <p:nvPr>
            <p:custDataLst>
              <p:tags r:id="rId4"/>
            </p:custDataLst>
          </p:nvPr>
        </p:nvSpPr>
        <p:spPr>
          <a:xfrm>
            <a:off x="352572" y="2132856"/>
            <a:ext cx="8496944" cy="67095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endParaRPr lang="fr-CA" sz="2800" dirty="0"/>
          </a:p>
          <a:p>
            <a:pPr lvl="1" indent="-457200">
              <a:buFontTx/>
              <a:buChar char="-"/>
            </a:pPr>
            <a:r>
              <a:rPr lang="fr-CA" sz="2800" dirty="0" smtClean="0"/>
              <a:t>Maximiser les ressources disponibles :</a:t>
            </a:r>
          </a:p>
          <a:p>
            <a:pPr lvl="1" indent="-457200">
              <a:buFontTx/>
              <a:buChar char="-"/>
            </a:pPr>
            <a:endParaRPr lang="fr-CA" sz="2800" dirty="0" smtClean="0"/>
          </a:p>
          <a:p>
            <a:pPr lvl="2" indent="-457200">
              <a:buSzPct val="75000"/>
              <a:buFont typeface="Wingdings" pitchFamily="2" charset="2"/>
              <a:buChar char="ü"/>
            </a:pPr>
            <a:r>
              <a:rPr lang="fr-CA" sz="2800" dirty="0" smtClean="0"/>
              <a:t>Renforcer le modèle </a:t>
            </a:r>
            <a:r>
              <a:rPr lang="fr-CA" sz="2800" i="1" dirty="0" smtClean="0"/>
              <a:t>« </a:t>
            </a:r>
            <a:r>
              <a:rPr lang="en-CA" sz="2800" i="1" dirty="0" smtClean="0"/>
              <a:t>No wrong door</a:t>
            </a:r>
            <a:r>
              <a:rPr lang="fr-CA" sz="2800" i="1" dirty="0" smtClean="0"/>
              <a:t> »</a:t>
            </a:r>
          </a:p>
          <a:p>
            <a:pPr lvl="2" indent="-457200">
              <a:buSzPct val="75000"/>
              <a:buFont typeface="Wingdings" pitchFamily="2" charset="2"/>
              <a:buChar char="ü"/>
            </a:pPr>
            <a:endParaRPr lang="fr-CA" sz="2800" i="1" dirty="0"/>
          </a:p>
          <a:p>
            <a:pPr lvl="2" indent="-457200">
              <a:buSzPct val="75000"/>
              <a:buFont typeface="Wingdings" pitchFamily="2" charset="2"/>
              <a:buChar char="ü"/>
            </a:pPr>
            <a:r>
              <a:rPr lang="fr-CA" sz="2800" dirty="0" smtClean="0"/>
              <a:t>Permettre au Collège Boréal une réelle différenciation vis-à-vis des établissements anglophones </a:t>
            </a:r>
            <a:r>
              <a:rPr lang="fr-CA" sz="2000" dirty="0" smtClean="0"/>
              <a:t>(</a:t>
            </a:r>
            <a:r>
              <a:rPr lang="fr-CA" sz="2000" dirty="0"/>
              <a:t>approche </a:t>
            </a:r>
            <a:r>
              <a:rPr lang="fr-CA" sz="2000" dirty="0" smtClean="0"/>
              <a:t>personnalisée et adaptative axée </a:t>
            </a:r>
            <a:r>
              <a:rPr lang="fr-CA" sz="2000" dirty="0"/>
              <a:t>sur le </a:t>
            </a:r>
            <a:r>
              <a:rPr lang="fr-CA" sz="2000" dirty="0" smtClean="0"/>
              <a:t>client)</a:t>
            </a:r>
            <a:endParaRPr lang="fr-CA" sz="2800" dirty="0"/>
          </a:p>
          <a:p>
            <a:pPr lvl="2" indent="-457200">
              <a:buSzPct val="75000"/>
              <a:buFont typeface="Wingdings" pitchFamily="2" charset="2"/>
              <a:buChar char="ü"/>
            </a:pPr>
            <a:r>
              <a:rPr lang="fr-CA" sz="2800" dirty="0" smtClean="0"/>
              <a:t>Désignation en vertu de la </a:t>
            </a:r>
            <a:r>
              <a:rPr lang="fr-CA" sz="2800" i="1" dirty="0" smtClean="0"/>
              <a:t>LSF</a:t>
            </a:r>
            <a:r>
              <a:rPr lang="fr-CA" sz="2800" dirty="0" smtClean="0"/>
              <a:t/>
            </a:r>
            <a:br>
              <a:rPr lang="fr-CA" sz="2800" dirty="0" smtClean="0"/>
            </a:br>
            <a:endParaRPr lang="fr-CA" sz="2800" dirty="0" smtClean="0"/>
          </a:p>
          <a:p>
            <a:pPr lvl="1"/>
            <a:endParaRPr lang="fr-CA" sz="2800" dirty="0"/>
          </a:p>
          <a:p>
            <a:pPr lvl="1"/>
            <a:endParaRPr lang="fr-CA" sz="2800" dirty="0" smtClean="0"/>
          </a:p>
          <a:p>
            <a:endParaRPr lang="fr-CA" sz="2800" dirty="0"/>
          </a:p>
          <a:p>
            <a:endParaRPr lang="fr-CA" sz="2800" dirty="0" smtClean="0"/>
          </a:p>
          <a:p>
            <a:endParaRPr lang="en-CA" dirty="0"/>
          </a:p>
        </p:txBody>
      </p:sp>
      <p:sp>
        <p:nvSpPr>
          <p:cNvPr id="3" name="Rectangle 2"/>
          <p:cNvSpPr/>
          <p:nvPr/>
        </p:nvSpPr>
        <p:spPr>
          <a:xfrm>
            <a:off x="2195736" y="1789656"/>
            <a:ext cx="561662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fr-CA" sz="3200" b="1" dirty="0" smtClean="0"/>
              <a:t>4. Modèle de guichet </a:t>
            </a:r>
            <a:r>
              <a:rPr lang="fr-CA" sz="3200" b="1" dirty="0"/>
              <a:t>unique</a:t>
            </a:r>
          </a:p>
        </p:txBody>
      </p:sp>
    </p:spTree>
    <p:extLst>
      <p:ext uri="{BB962C8B-B14F-4D97-AF65-F5344CB8AC3E}">
        <p14:creationId xmlns:p14="http://schemas.microsoft.com/office/powerpoint/2010/main" xmlns="" val="1765994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 5" descr="ppt1.bmp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accent4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1975" y="0"/>
            <a:ext cx="9142025" cy="6861269"/>
          </a:xfrm>
          <a:prstGeom prst="rect">
            <a:avLst/>
          </a:prstGeom>
        </p:spPr>
      </p:pic>
      <p:sp>
        <p:nvSpPr>
          <p:cNvPr id="9" name="Espace réservé du numéro de diapositive 8"/>
          <p:cNvSpPr>
            <a:spLocks noGrp="1"/>
          </p:cNvSpPr>
          <p:nvPr>
            <p:ph type="sldNum" sz="quarter" idx="12"/>
            <p:custDataLst>
              <p:tags r:id="rId2"/>
            </p:custDataLst>
          </p:nvPr>
        </p:nvSpPr>
        <p:spPr>
          <a:xfrm>
            <a:off x="6876256" y="6237312"/>
            <a:ext cx="2133600" cy="365125"/>
          </a:xfrm>
        </p:spPr>
        <p:txBody>
          <a:bodyPr/>
          <a:lstStyle/>
          <a:p>
            <a:fld id="{7435C5B8-9EAE-4E5A-97B0-EC7E2C54D6C6}" type="slidenum">
              <a:rPr lang="fr-FR" smtClean="0"/>
              <a:pPr/>
              <a:t>15</a:t>
            </a:fld>
            <a:endParaRPr lang="fr-FR" dirty="0"/>
          </a:p>
        </p:txBody>
      </p:sp>
      <p:sp>
        <p:nvSpPr>
          <p:cNvPr id="10" name="Titre 1"/>
          <p:cNvSpPr txBox="1">
            <a:spLocks/>
          </p:cNvSpPr>
          <p:nvPr>
            <p:custDataLst>
              <p:tags r:id="rId3"/>
            </p:custDataLst>
          </p:nvPr>
        </p:nvSpPr>
        <p:spPr>
          <a:xfrm>
            <a:off x="458187" y="1268760"/>
            <a:ext cx="8229600" cy="12241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1"/>
            <a:r>
              <a:rPr lang="fr-CA" sz="2800" b="1" dirty="0" smtClean="0">
                <a:solidFill>
                  <a:prstClr val="black"/>
                </a:solidFill>
              </a:rPr>
              <a:t>5. Baccalauréat en </a:t>
            </a:r>
            <a:r>
              <a:rPr lang="fr-CA" sz="2800" b="1" dirty="0">
                <a:solidFill>
                  <a:prstClr val="black"/>
                </a:solidFill>
              </a:rPr>
              <a:t>Sciences infirmières à Toronto</a:t>
            </a:r>
          </a:p>
        </p:txBody>
      </p:sp>
      <p:sp>
        <p:nvSpPr>
          <p:cNvPr id="11" name="ZoneTexte 10"/>
          <p:cNvSpPr txBox="1"/>
          <p:nvPr>
            <p:custDataLst>
              <p:tags r:id="rId4"/>
            </p:custDataLst>
          </p:nvPr>
        </p:nvSpPr>
        <p:spPr>
          <a:xfrm>
            <a:off x="18368" y="1880828"/>
            <a:ext cx="9145016" cy="68326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endParaRPr lang="fr-CA" sz="2800" dirty="0"/>
          </a:p>
          <a:p>
            <a:pPr lvl="1" indent="-457200">
              <a:buFontTx/>
              <a:buChar char="-"/>
            </a:pPr>
            <a:r>
              <a:rPr lang="fr-CA" sz="2800" dirty="0" smtClean="0"/>
              <a:t>Rapprochement collégial \ universitaire:</a:t>
            </a:r>
          </a:p>
          <a:p>
            <a:pPr lvl="1" indent="-457200">
              <a:buFontTx/>
              <a:buChar char="-"/>
            </a:pPr>
            <a:endParaRPr lang="fr-CA" sz="2800" dirty="0"/>
          </a:p>
          <a:p>
            <a:pPr lvl="2" indent="-457200">
              <a:buSzPct val="75000"/>
              <a:buFont typeface="Wingdings" pitchFamily="2" charset="2"/>
              <a:buChar char="ü"/>
            </a:pPr>
            <a:r>
              <a:rPr lang="fr-CA" sz="2800" dirty="0" smtClean="0"/>
              <a:t>Répondre au besoin de main d’œuvre et de professionnels de la santé francophones dans le CSO</a:t>
            </a:r>
          </a:p>
          <a:p>
            <a:pPr lvl="2" indent="-457200">
              <a:buSzPct val="75000"/>
              <a:buFont typeface="Wingdings" pitchFamily="2" charset="2"/>
              <a:buChar char="ü"/>
            </a:pPr>
            <a:endParaRPr lang="fr-CA" sz="2800" dirty="0" smtClean="0"/>
          </a:p>
          <a:p>
            <a:pPr lvl="2" indent="-457200">
              <a:buSzPct val="75000"/>
              <a:buFont typeface="Wingdings" pitchFamily="2" charset="2"/>
              <a:buChar char="ü"/>
            </a:pPr>
            <a:r>
              <a:rPr lang="fr-CA" sz="2800" dirty="0" smtClean="0"/>
              <a:t>Mise </a:t>
            </a:r>
            <a:r>
              <a:rPr lang="fr-CA" sz="2800" dirty="0"/>
              <a:t>sur pied </a:t>
            </a:r>
            <a:r>
              <a:rPr lang="fr-CA" sz="2800" dirty="0" smtClean="0"/>
              <a:t>de l’un </a:t>
            </a:r>
            <a:r>
              <a:rPr lang="fr-CA" sz="2800" dirty="0"/>
              <a:t>des deux grades approuvés </a:t>
            </a:r>
            <a:r>
              <a:rPr lang="fr-CA" sz="2800" dirty="0" smtClean="0"/>
              <a:t/>
            </a:r>
            <a:br>
              <a:rPr lang="fr-CA" sz="2800" dirty="0" smtClean="0"/>
            </a:br>
            <a:r>
              <a:rPr lang="fr-CA" sz="2800" dirty="0" smtClean="0"/>
              <a:t>par </a:t>
            </a:r>
            <a:r>
              <a:rPr lang="fr-CA" sz="2800" dirty="0"/>
              <a:t>le C.A. du </a:t>
            </a:r>
            <a:r>
              <a:rPr lang="fr-CA" sz="2800" dirty="0" smtClean="0"/>
              <a:t>Collège</a:t>
            </a:r>
          </a:p>
          <a:p>
            <a:pPr lvl="2" indent="-457200">
              <a:buSzPct val="75000"/>
              <a:buFont typeface="Wingdings" pitchFamily="2" charset="2"/>
              <a:buChar char="ü"/>
            </a:pPr>
            <a:endParaRPr lang="fr-CA" sz="2800" dirty="0"/>
          </a:p>
          <a:p>
            <a:pPr lvl="2" indent="-457200">
              <a:buSzPct val="75000"/>
              <a:buFont typeface="Wingdings" pitchFamily="2" charset="2"/>
              <a:buChar char="ü"/>
            </a:pPr>
            <a:r>
              <a:rPr lang="fr-CA" sz="2800" dirty="0" smtClean="0"/>
              <a:t>Poursuite de la </a:t>
            </a:r>
            <a:r>
              <a:rPr lang="fr-CA" sz="2800" dirty="0"/>
              <a:t>collaboration avec </a:t>
            </a:r>
            <a:r>
              <a:rPr lang="fr-CA" sz="2800" dirty="0" smtClean="0"/>
              <a:t>un </a:t>
            </a:r>
            <a:br>
              <a:rPr lang="fr-CA" sz="2800" dirty="0" smtClean="0"/>
            </a:br>
            <a:r>
              <a:rPr lang="fr-CA" sz="2800" dirty="0" smtClean="0"/>
              <a:t>partenaire universitaire </a:t>
            </a:r>
          </a:p>
          <a:p>
            <a:r>
              <a:rPr lang="fr-CA" sz="2800" dirty="0"/>
              <a:t>	</a:t>
            </a:r>
          </a:p>
          <a:p>
            <a:endParaRPr lang="fr-CA" sz="2800" dirty="0" smtClean="0"/>
          </a:p>
          <a:p>
            <a:endParaRPr lang="fr-CA" sz="2800" dirty="0"/>
          </a:p>
          <a:p>
            <a:endParaRPr lang="fr-CA" sz="2800" dirty="0" smtClean="0"/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xmlns="" val="65807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 5" descr="ppt1.bmp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accent4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1975" y="0"/>
            <a:ext cx="9142025" cy="6861269"/>
          </a:xfrm>
          <a:prstGeom prst="rect">
            <a:avLst/>
          </a:prstGeom>
        </p:spPr>
      </p:pic>
      <p:sp>
        <p:nvSpPr>
          <p:cNvPr id="9" name="Espace réservé du numéro de diapositive 8"/>
          <p:cNvSpPr>
            <a:spLocks noGrp="1"/>
          </p:cNvSpPr>
          <p:nvPr>
            <p:ph type="sldNum" sz="quarter" idx="12"/>
            <p:custDataLst>
              <p:tags r:id="rId2"/>
            </p:custDataLst>
          </p:nvPr>
        </p:nvSpPr>
        <p:spPr>
          <a:xfrm>
            <a:off x="6876256" y="6237312"/>
            <a:ext cx="2133600" cy="365125"/>
          </a:xfrm>
        </p:spPr>
        <p:txBody>
          <a:bodyPr/>
          <a:lstStyle/>
          <a:p>
            <a:fld id="{7435C5B8-9EAE-4E5A-97B0-EC7E2C54D6C6}" type="slidenum">
              <a:rPr lang="fr-FR" smtClean="0"/>
              <a:pPr/>
              <a:t>16</a:t>
            </a:fld>
            <a:endParaRPr lang="fr-FR" dirty="0"/>
          </a:p>
        </p:txBody>
      </p:sp>
      <p:sp>
        <p:nvSpPr>
          <p:cNvPr id="10" name="Titre 1"/>
          <p:cNvSpPr txBox="1">
            <a:spLocks/>
          </p:cNvSpPr>
          <p:nvPr>
            <p:custDataLst>
              <p:tags r:id="rId3"/>
            </p:custDataLst>
          </p:nvPr>
        </p:nvSpPr>
        <p:spPr>
          <a:xfrm>
            <a:off x="467544" y="1700808"/>
            <a:ext cx="8229600" cy="12241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endParaRPr lang="en-CA" sz="2500" b="1" dirty="0"/>
          </a:p>
        </p:txBody>
      </p:sp>
      <p:sp>
        <p:nvSpPr>
          <p:cNvPr id="11" name="ZoneTexte 10"/>
          <p:cNvSpPr txBox="1"/>
          <p:nvPr>
            <p:custDataLst>
              <p:tags r:id="rId4"/>
            </p:custDataLst>
          </p:nvPr>
        </p:nvSpPr>
        <p:spPr>
          <a:xfrm>
            <a:off x="324515" y="2132856"/>
            <a:ext cx="8496944" cy="4555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/>
            <a:endParaRPr lang="fr-CA" sz="2800" dirty="0"/>
          </a:p>
          <a:p>
            <a:pPr lvl="1" indent="-457200">
              <a:buFontTx/>
              <a:buChar char="-"/>
            </a:pPr>
            <a:r>
              <a:rPr lang="fr-CA" sz="2800" dirty="0" smtClean="0"/>
              <a:t>Étendre l’accès à des programmes de qualité :</a:t>
            </a:r>
          </a:p>
          <a:p>
            <a:pPr lvl="1" indent="-457200">
              <a:buFontTx/>
              <a:buChar char="-"/>
            </a:pPr>
            <a:endParaRPr lang="fr-CA" sz="2800" dirty="0" smtClean="0"/>
          </a:p>
          <a:p>
            <a:pPr lvl="2" indent="-457200">
              <a:buSzPct val="74000"/>
              <a:buFont typeface="Wingdings" pitchFamily="2" charset="2"/>
              <a:buChar char="ü"/>
            </a:pPr>
            <a:r>
              <a:rPr lang="fr-CA" sz="2800" dirty="0" smtClean="0"/>
              <a:t>Expertise du Collège Boréal dans ce domaine</a:t>
            </a:r>
            <a:br>
              <a:rPr lang="fr-CA" sz="2800" dirty="0" smtClean="0"/>
            </a:br>
            <a:r>
              <a:rPr lang="fr-CA" sz="2400" dirty="0" smtClean="0"/>
              <a:t> - </a:t>
            </a:r>
            <a:r>
              <a:rPr lang="fr-CA" sz="2400" i="1" dirty="0" smtClean="0"/>
              <a:t>7 500 heures de vidéoconférence par année depuis 17 ans</a:t>
            </a:r>
          </a:p>
          <a:p>
            <a:pPr marL="457200" lvl="2">
              <a:buSzPct val="74000"/>
            </a:pPr>
            <a:r>
              <a:rPr lang="fr-CA" sz="2400" i="1" dirty="0"/>
              <a:t>	</a:t>
            </a:r>
            <a:r>
              <a:rPr lang="fr-CA" sz="2400" i="1" dirty="0" smtClean="0"/>
              <a:t>- présence à OntarioLearn et Cégeps à distance</a:t>
            </a:r>
            <a:r>
              <a:rPr lang="fr-CA" sz="2400" dirty="0"/>
              <a:t>	</a:t>
            </a:r>
          </a:p>
          <a:p>
            <a:pPr lvl="2" indent="-457200">
              <a:buSzPct val="74000"/>
              <a:buFont typeface="Wingdings" pitchFamily="2" charset="2"/>
              <a:buChar char="ü"/>
            </a:pPr>
            <a:r>
              <a:rPr lang="fr-CA" sz="2800" dirty="0" smtClean="0"/>
              <a:t>Profiter du réseau de 111 centres accessibles en collaboration avec Contact Nord et Contact Sud</a:t>
            </a:r>
          </a:p>
          <a:p>
            <a:pPr marL="457200" lvl="2">
              <a:buSzPct val="74000"/>
            </a:pPr>
            <a:endParaRPr lang="fr-CA" sz="2800" dirty="0" smtClean="0"/>
          </a:p>
          <a:p>
            <a:pPr lvl="2" indent="-457200">
              <a:buSzPct val="74000"/>
              <a:buFont typeface="Wingdings" pitchFamily="2" charset="2"/>
              <a:buChar char="ü"/>
            </a:pPr>
            <a:r>
              <a:rPr lang="fr-CA" sz="2800" dirty="0" smtClean="0"/>
              <a:t>… et l’Institut ontarien de formation en ligne</a:t>
            </a:r>
          </a:p>
          <a:p>
            <a:endParaRPr lang="en-CA" dirty="0"/>
          </a:p>
        </p:txBody>
      </p:sp>
      <p:sp>
        <p:nvSpPr>
          <p:cNvPr id="3" name="Rectangle 2"/>
          <p:cNvSpPr/>
          <p:nvPr/>
        </p:nvSpPr>
        <p:spPr>
          <a:xfrm>
            <a:off x="755576" y="1609654"/>
            <a:ext cx="734481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fr-CA" sz="3200" b="1" dirty="0" smtClean="0">
                <a:solidFill>
                  <a:prstClr val="black"/>
                </a:solidFill>
              </a:rPr>
              <a:t>6. Livraison en </a:t>
            </a:r>
            <a:r>
              <a:rPr lang="fr-CA" sz="3200" b="1" dirty="0">
                <a:solidFill>
                  <a:prstClr val="black"/>
                </a:solidFill>
              </a:rPr>
              <a:t>mode </a:t>
            </a:r>
            <a:r>
              <a:rPr lang="fr-CA" sz="3200" b="1" dirty="0" smtClean="0">
                <a:solidFill>
                  <a:prstClr val="black"/>
                </a:solidFill>
              </a:rPr>
              <a:t>alternatif\virtuel</a:t>
            </a:r>
            <a:endParaRPr lang="fr-CA" sz="3200" b="1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47607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 5" descr="ppt1.bmp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accent4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1975" y="0"/>
            <a:ext cx="9142025" cy="6861269"/>
          </a:xfrm>
          <a:prstGeom prst="rect">
            <a:avLst/>
          </a:prstGeom>
        </p:spPr>
      </p:pic>
      <p:sp>
        <p:nvSpPr>
          <p:cNvPr id="9" name="Espace réservé du numéro de diapositive 8"/>
          <p:cNvSpPr>
            <a:spLocks noGrp="1"/>
          </p:cNvSpPr>
          <p:nvPr>
            <p:ph type="sldNum" sz="quarter" idx="12"/>
            <p:custDataLst>
              <p:tags r:id="rId2"/>
            </p:custDataLst>
          </p:nvPr>
        </p:nvSpPr>
        <p:spPr>
          <a:xfrm>
            <a:off x="6876256" y="6237312"/>
            <a:ext cx="2133600" cy="365125"/>
          </a:xfrm>
        </p:spPr>
        <p:txBody>
          <a:bodyPr/>
          <a:lstStyle/>
          <a:p>
            <a:fld id="{7435C5B8-9EAE-4E5A-97B0-EC7E2C54D6C6}" type="slidenum">
              <a:rPr lang="fr-FR" smtClean="0"/>
              <a:pPr/>
              <a:t>17</a:t>
            </a:fld>
            <a:endParaRPr lang="fr-FR" dirty="0"/>
          </a:p>
        </p:txBody>
      </p:sp>
      <p:sp>
        <p:nvSpPr>
          <p:cNvPr id="10" name="Titre 1"/>
          <p:cNvSpPr txBox="1">
            <a:spLocks/>
          </p:cNvSpPr>
          <p:nvPr>
            <p:custDataLst>
              <p:tags r:id="rId3"/>
            </p:custDataLst>
          </p:nvPr>
        </p:nvSpPr>
        <p:spPr>
          <a:xfrm>
            <a:off x="467544" y="1268760"/>
            <a:ext cx="8676456" cy="12241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1"/>
            <a:r>
              <a:rPr lang="fr-CA" sz="3200" b="1" dirty="0" smtClean="0"/>
              <a:t>7. Passerelle du secondaire au postsecondaire</a:t>
            </a:r>
            <a:endParaRPr lang="fr-CA" sz="3200" b="1" dirty="0"/>
          </a:p>
        </p:txBody>
      </p:sp>
      <p:sp>
        <p:nvSpPr>
          <p:cNvPr id="11" name="ZoneTexte 10"/>
          <p:cNvSpPr txBox="1"/>
          <p:nvPr>
            <p:custDataLst>
              <p:tags r:id="rId4"/>
            </p:custDataLst>
          </p:nvPr>
        </p:nvSpPr>
        <p:spPr>
          <a:xfrm>
            <a:off x="324515" y="2060848"/>
            <a:ext cx="8496944" cy="46474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CA" sz="2800" dirty="0"/>
          </a:p>
          <a:p>
            <a:pPr marL="457200" indent="-457200">
              <a:buFontTx/>
              <a:buChar char="-"/>
            </a:pPr>
            <a:r>
              <a:rPr lang="fr-CA" sz="2800" dirty="0"/>
              <a:t>Faciliter </a:t>
            </a:r>
            <a:r>
              <a:rPr lang="fr-CA" sz="2800" dirty="0" smtClean="0"/>
              <a:t>la </a:t>
            </a:r>
            <a:r>
              <a:rPr lang="fr-CA" sz="2800" dirty="0"/>
              <a:t>transition et pallier le défi d’une </a:t>
            </a:r>
            <a:r>
              <a:rPr lang="fr-CA" sz="2800" dirty="0" smtClean="0"/>
              <a:t/>
            </a:r>
            <a:br>
              <a:rPr lang="fr-CA" sz="2800" dirty="0" smtClean="0"/>
            </a:br>
            <a:r>
              <a:rPr lang="fr-CA" sz="2800" dirty="0" smtClean="0"/>
              <a:t>cinquième année: </a:t>
            </a:r>
          </a:p>
          <a:p>
            <a:pPr marL="914400" lvl="1" indent="-457200">
              <a:buSzPct val="76000"/>
              <a:buFont typeface="Wingdings" pitchFamily="2" charset="2"/>
              <a:buChar char="ü"/>
            </a:pPr>
            <a:r>
              <a:rPr lang="fr-CA" sz="2800" dirty="0"/>
              <a:t>Maximiser les stratégies ontariennes actuellement en place </a:t>
            </a:r>
            <a:r>
              <a:rPr lang="fr-CA" sz="2000" i="1" dirty="0"/>
              <a:t>(DRC et MHS</a:t>
            </a:r>
            <a:r>
              <a:rPr lang="fr-CA" sz="2000" i="1" dirty="0" smtClean="0"/>
              <a:t>)</a:t>
            </a:r>
          </a:p>
          <a:p>
            <a:pPr lvl="1">
              <a:buSzPct val="76000"/>
            </a:pPr>
            <a:endParaRPr lang="fr-CA" sz="2000" i="1" dirty="0"/>
          </a:p>
          <a:p>
            <a:pPr marL="914400" lvl="1" indent="-457200">
              <a:buSzPct val="76000"/>
              <a:buFont typeface="Wingdings" pitchFamily="2" charset="2"/>
              <a:buChar char="ü"/>
            </a:pPr>
            <a:r>
              <a:rPr lang="fr-CA" sz="2800" dirty="0" smtClean="0"/>
              <a:t>Proposer une solution novatrice s’inspirant du modèle québécois ou celui du CAAT </a:t>
            </a:r>
          </a:p>
          <a:p>
            <a:pPr lvl="1">
              <a:buSzPct val="76000"/>
            </a:pPr>
            <a:r>
              <a:rPr lang="fr-CA" sz="2800" dirty="0"/>
              <a:t>	</a:t>
            </a:r>
            <a:r>
              <a:rPr lang="fr-CA" sz="2800" dirty="0" smtClean="0">
                <a:solidFill>
                  <a:srgbClr val="FF0000"/>
                </a:solidFill>
              </a:rPr>
              <a:t>(D + D = 4  ou 2 + 2 « DEC-BAC-Cégeps » )</a:t>
            </a:r>
          </a:p>
          <a:p>
            <a:pPr lvl="1">
              <a:buSzPct val="76000"/>
            </a:pPr>
            <a:r>
              <a:rPr lang="fr-CA" sz="2800" dirty="0"/>
              <a:t>	</a:t>
            </a:r>
            <a:r>
              <a:rPr lang="fr-CA" sz="2400" i="1" dirty="0" smtClean="0"/>
              <a:t>118 360 élèves reprennent leur 12è année</a:t>
            </a:r>
            <a:br>
              <a:rPr lang="fr-CA" sz="2400" i="1" dirty="0" smtClean="0"/>
            </a:br>
            <a:r>
              <a:rPr lang="fr-CA" sz="2400" i="1" dirty="0" smtClean="0"/>
              <a:t>	50 000 d’entre eux avaient déjà obtenu leur diplôme</a:t>
            </a:r>
            <a:endParaRPr lang="fr-CA" sz="2800" dirty="0" smtClean="0"/>
          </a:p>
        </p:txBody>
      </p:sp>
    </p:spTree>
    <p:extLst>
      <p:ext uri="{BB962C8B-B14F-4D97-AF65-F5344CB8AC3E}">
        <p14:creationId xmlns:p14="http://schemas.microsoft.com/office/powerpoint/2010/main" xmlns="" val="152629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 descr="ppt1.bmp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accent4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0" y="0"/>
            <a:ext cx="9142025" cy="6861269"/>
          </a:xfrm>
          <a:prstGeom prst="rect">
            <a:avLst/>
          </a:prstGeom>
        </p:spPr>
      </p:pic>
      <p:sp>
        <p:nvSpPr>
          <p:cNvPr id="2" name="Titr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356041" y="1844824"/>
            <a:ext cx="8784976" cy="1296144"/>
          </a:xfrm>
        </p:spPr>
        <p:txBody>
          <a:bodyPr>
            <a:normAutofit fontScale="90000"/>
          </a:bodyPr>
          <a:lstStyle/>
          <a:p>
            <a:r>
              <a:rPr lang="fr-CA" sz="3200" dirty="0" smtClean="0">
                <a:solidFill>
                  <a:prstClr val="black"/>
                </a:solidFill>
                <a:ea typeface="+mn-ea"/>
                <a:cs typeface="+mn-cs"/>
              </a:rPr>
              <a:t> </a:t>
            </a:r>
            <a:r>
              <a:rPr lang="fr-CA" sz="3200" b="1" dirty="0" smtClean="0">
                <a:solidFill>
                  <a:prstClr val="black"/>
                </a:solidFill>
                <a:ea typeface="+mn-ea"/>
                <a:cs typeface="+mn-cs"/>
              </a:rPr>
              <a:t>Notre collège c’est plus </a:t>
            </a:r>
            <a:r>
              <a:rPr lang="fr-CA" sz="3200" b="1" dirty="0">
                <a:solidFill>
                  <a:prstClr val="black"/>
                </a:solidFill>
                <a:ea typeface="+mn-ea"/>
                <a:cs typeface="+mn-cs"/>
              </a:rPr>
              <a:t>qu’un établissement de formation </a:t>
            </a:r>
            <a:r>
              <a:rPr lang="fr-CA" sz="3200" b="1" dirty="0" smtClean="0">
                <a:solidFill>
                  <a:prstClr val="black"/>
                </a:solidFill>
                <a:ea typeface="+mn-ea"/>
                <a:cs typeface="+mn-cs"/>
              </a:rPr>
              <a:t>postsecondaire: </a:t>
            </a:r>
            <a:br>
              <a:rPr lang="fr-CA" sz="3200" b="1" dirty="0" smtClean="0">
                <a:solidFill>
                  <a:prstClr val="black"/>
                </a:solidFill>
                <a:ea typeface="+mn-ea"/>
                <a:cs typeface="+mn-cs"/>
              </a:rPr>
            </a:br>
            <a:r>
              <a:rPr lang="fr-CA" sz="3200" b="1" dirty="0" smtClean="0">
                <a:solidFill>
                  <a:srgbClr val="FF0000"/>
                </a:solidFill>
                <a:ea typeface="+mn-ea"/>
                <a:cs typeface="+mn-cs"/>
              </a:rPr>
              <a:t>« Nourrir le savoir et faire vibrer la culture »</a:t>
            </a:r>
            <a:r>
              <a:rPr lang="fr-CA" b="1" dirty="0" smtClean="0">
                <a:solidFill>
                  <a:srgbClr val="FF0000"/>
                </a:solidFill>
              </a:rPr>
              <a:t/>
            </a:r>
            <a:br>
              <a:rPr lang="fr-CA" b="1" dirty="0" smtClean="0">
                <a:solidFill>
                  <a:srgbClr val="FF0000"/>
                </a:solidFill>
              </a:rPr>
            </a:br>
            <a:endParaRPr lang="fr-CA" b="1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323528" y="2564904"/>
            <a:ext cx="8496944" cy="4525963"/>
          </a:xfrm>
        </p:spPr>
        <p:txBody>
          <a:bodyPr>
            <a:normAutofit/>
          </a:bodyPr>
          <a:lstStyle/>
          <a:p>
            <a:pPr marL="0" lvl="1" indent="0">
              <a:buNone/>
            </a:pPr>
            <a:r>
              <a:rPr lang="fr-CA" dirty="0" smtClean="0"/>
              <a:t/>
            </a:r>
            <a:br>
              <a:rPr lang="fr-CA" dirty="0" smtClean="0"/>
            </a:br>
            <a:r>
              <a:rPr lang="fr-CA" dirty="0" smtClean="0"/>
              <a:t>-    Institution d’envergure provinciale à caractère 	multiservice</a:t>
            </a:r>
            <a:br>
              <a:rPr lang="fr-CA" dirty="0" smtClean="0"/>
            </a:br>
            <a:endParaRPr lang="fr-CA" dirty="0" smtClean="0"/>
          </a:p>
          <a:p>
            <a:pPr marL="457200" lvl="1" indent="-457200">
              <a:buFontTx/>
              <a:buChar char="-"/>
            </a:pPr>
            <a:r>
              <a:rPr lang="fr-CA" dirty="0" smtClean="0"/>
              <a:t>Vouée à l’essor de la francophonie ontarienne</a:t>
            </a:r>
          </a:p>
          <a:p>
            <a:pPr marL="400050" lvl="2" indent="0">
              <a:buNone/>
            </a:pPr>
            <a:r>
              <a:rPr lang="fr-CA" dirty="0" smtClean="0"/>
              <a:t>	</a:t>
            </a:r>
            <a:r>
              <a:rPr lang="fr-CA" i="1" dirty="0" smtClean="0"/>
              <a:t>95 % de nos étudiants proviennent et résident en Ontario</a:t>
            </a:r>
            <a:r>
              <a:rPr lang="fr-CA" dirty="0" smtClean="0"/>
              <a:t> </a:t>
            </a:r>
            <a:br>
              <a:rPr lang="fr-CA" dirty="0" smtClean="0"/>
            </a:br>
            <a:endParaRPr lang="fr-CA" dirty="0" smtClean="0"/>
          </a:p>
          <a:p>
            <a:pPr marL="457200" lvl="1" indent="-457200">
              <a:buFontTx/>
              <a:buChar char="-"/>
            </a:pPr>
            <a:r>
              <a:rPr lang="fr-CA" dirty="0" smtClean="0"/>
              <a:t>Répond aux besoins de tous les francophones et francophiles du Centre-Sud-Ouest</a:t>
            </a: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>
          <a:xfrm>
            <a:off x="6876256" y="6309320"/>
            <a:ext cx="2133600" cy="365125"/>
          </a:xfrm>
        </p:spPr>
        <p:txBody>
          <a:bodyPr/>
          <a:lstStyle/>
          <a:p>
            <a:fld id="{7435C5B8-9EAE-4E5A-97B0-EC7E2C54D6C6}" type="slidenum">
              <a:rPr lang="fr-FR" smtClean="0"/>
              <a:pPr/>
              <a:t>18</a:t>
            </a:fld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30019" y="0"/>
            <a:ext cx="9144000" cy="6864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5C5B8-9EAE-4E5A-97B0-EC7E2C54D6C6}" type="slidenum">
              <a:rPr lang="fr-FR" smtClean="0"/>
              <a:pPr/>
              <a:t>19</a:t>
            </a:fld>
            <a:endParaRPr lang="fr-FR" dirty="0"/>
          </a:p>
        </p:txBody>
      </p:sp>
      <p:sp>
        <p:nvSpPr>
          <p:cNvPr id="6" name="Rectangle 5"/>
          <p:cNvSpPr/>
          <p:nvPr/>
        </p:nvSpPr>
        <p:spPr>
          <a:xfrm>
            <a:off x="467544" y="3356992"/>
            <a:ext cx="784887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endParaRPr lang="fr-CA" dirty="0">
              <a:solidFill>
                <a:prstClr val="black"/>
              </a:solidFill>
            </a:endParaRPr>
          </a:p>
          <a:p>
            <a:pPr lvl="0"/>
            <a:endParaRPr lang="en-CA" dirty="0">
              <a:solidFill>
                <a:prstClr val="black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187624" y="1763114"/>
            <a:ext cx="727280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fr-CA" sz="2800" b="1" dirty="0" smtClean="0">
                <a:solidFill>
                  <a:prstClr val="black"/>
                </a:solidFill>
              </a:rPr>
              <a:t>10 ans de modèle unique qui a fait ses preuves</a:t>
            </a:r>
            <a:endParaRPr lang="fr-CA" sz="2800" b="1" dirty="0">
              <a:solidFill>
                <a:prstClr val="black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187624" y="3095382"/>
            <a:ext cx="7632848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fr-CA" sz="2800" b="1" i="1" dirty="0">
                <a:ea typeface="Calibri"/>
              </a:rPr>
              <a:t>« Plus que jamais, le Collège Boréal s’affirme comme un modèle institutionnel, un ambassadeur de notre province et un intervenant privilégié sur la scène franco-canadienne.»</a:t>
            </a:r>
            <a:r>
              <a:rPr lang="fr-CA" sz="2800" dirty="0">
                <a:ea typeface="Calibri"/>
              </a:rPr>
              <a:t> </a:t>
            </a:r>
            <a:r>
              <a:rPr lang="fr-CA" sz="1400" dirty="0" smtClean="0">
                <a:ea typeface="Calibri"/>
                <a:cs typeface="Times New Roman"/>
              </a:rPr>
              <a:t>L’honorable Madeleine Meilleur.</a:t>
            </a:r>
            <a:endParaRPr lang="fr-CA" sz="1400" dirty="0"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906249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-39688"/>
            <a:ext cx="9144000" cy="69437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1268760"/>
            <a:ext cx="8229600" cy="1143000"/>
          </a:xfrm>
        </p:spPr>
        <p:txBody>
          <a:bodyPr/>
          <a:lstStyle/>
          <a:p>
            <a:r>
              <a:rPr lang="fr-CA" dirty="0" smtClean="0"/>
              <a:t>Contexte de célébrations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95536" y="2492896"/>
            <a:ext cx="8568952" cy="4525963"/>
          </a:xfrm>
        </p:spPr>
        <p:txBody>
          <a:bodyPr/>
          <a:lstStyle/>
          <a:p>
            <a:pPr>
              <a:buFontTx/>
              <a:buChar char="-"/>
            </a:pPr>
            <a:r>
              <a:rPr lang="fr-CA" dirty="0" smtClean="0"/>
              <a:t>Le Collège Boréal célèbre cette année son </a:t>
            </a:r>
          </a:p>
          <a:p>
            <a:pPr marL="0" indent="0">
              <a:buNone/>
            </a:pPr>
            <a:r>
              <a:rPr lang="fr-CA" dirty="0" smtClean="0"/>
              <a:t>   10è anniversaire de présence dans le </a:t>
            </a:r>
          </a:p>
          <a:p>
            <a:pPr marL="0" indent="0">
              <a:buNone/>
            </a:pPr>
            <a:r>
              <a:rPr lang="fr-CA" dirty="0" smtClean="0"/>
              <a:t>   Centre-Sud-Ouest (CSO)</a:t>
            </a:r>
          </a:p>
          <a:p>
            <a:pPr marL="0" indent="0">
              <a:buNone/>
            </a:pPr>
            <a:endParaRPr lang="fr-CA" dirty="0" smtClean="0"/>
          </a:p>
          <a:p>
            <a:pPr>
              <a:buFontTx/>
              <a:buChar char="-"/>
            </a:pPr>
            <a:r>
              <a:rPr lang="fr-CA" dirty="0" smtClean="0"/>
              <a:t>10 ans, 10 000 clients, 10 000 merci!</a:t>
            </a:r>
          </a:p>
          <a:p>
            <a:pPr marL="0" indent="0">
              <a:buNone/>
            </a:pPr>
            <a:endParaRPr lang="fr-CA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5C5B8-9EAE-4E5A-97B0-EC7E2C54D6C6}" type="slidenum">
              <a:rPr lang="fr-FR" smtClean="0"/>
              <a:pPr/>
              <a:t>2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xmlns="" val="834250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 5" descr="ppt1.bmp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accent4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-557" y="-3269"/>
            <a:ext cx="9142025" cy="6861269"/>
          </a:xfrm>
          <a:prstGeom prst="rect">
            <a:avLst/>
          </a:prstGeom>
        </p:spPr>
      </p:pic>
      <p:sp>
        <p:nvSpPr>
          <p:cNvPr id="2" name="Titr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495741" y="1556792"/>
            <a:ext cx="8229600" cy="864096"/>
          </a:xfrm>
        </p:spPr>
        <p:txBody>
          <a:bodyPr>
            <a:normAutofit fontScale="90000"/>
          </a:bodyPr>
          <a:lstStyle/>
          <a:p>
            <a:r>
              <a:rPr lang="fr-CA" sz="3200" b="1" dirty="0" smtClean="0"/>
              <a:t>Il y a 10 ans…en 2002</a:t>
            </a:r>
            <a:br>
              <a:rPr lang="fr-CA" sz="3200" b="1" dirty="0" smtClean="0"/>
            </a:br>
            <a:endParaRPr lang="fr-CA" sz="3200" b="1" dirty="0"/>
          </a:p>
        </p:txBody>
      </p:sp>
      <p:sp>
        <p:nvSpPr>
          <p:cNvPr id="7" name="ZoneTexte 6"/>
          <p:cNvSpPr txBox="1"/>
          <p:nvPr>
            <p:custDataLst>
              <p:tags r:id="rId3"/>
            </p:custDataLst>
          </p:nvPr>
        </p:nvSpPr>
        <p:spPr>
          <a:xfrm>
            <a:off x="480613" y="1700808"/>
            <a:ext cx="7894176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CA" sz="2800" dirty="0" smtClean="0"/>
          </a:p>
          <a:p>
            <a:pPr marL="457200" indent="-457200">
              <a:buFontTx/>
              <a:buChar char="-"/>
            </a:pPr>
            <a:r>
              <a:rPr lang="fr-CA" sz="2800" dirty="0" smtClean="0"/>
              <a:t>Fermeture du </a:t>
            </a:r>
            <a:r>
              <a:rPr lang="fr-FR" sz="2800" dirty="0" smtClean="0"/>
              <a:t>Collège des Grands Lacs </a:t>
            </a:r>
            <a:br>
              <a:rPr lang="fr-FR" sz="2800" dirty="0" smtClean="0"/>
            </a:br>
            <a:endParaRPr lang="fr-FR" sz="2800" dirty="0" smtClean="0"/>
          </a:p>
          <a:p>
            <a:pPr marL="457200" indent="-457200">
              <a:buFontTx/>
              <a:buChar char="-"/>
            </a:pPr>
            <a:r>
              <a:rPr lang="fr-CA" sz="2800" dirty="0" smtClean="0"/>
              <a:t>Demande </a:t>
            </a:r>
            <a:r>
              <a:rPr lang="fr-CA" sz="2800" dirty="0"/>
              <a:t>pressante du </a:t>
            </a:r>
            <a:r>
              <a:rPr lang="fr-CA" sz="2800" dirty="0" smtClean="0"/>
              <a:t>gouvernement devant une situation difficile et délicate</a:t>
            </a:r>
            <a:br>
              <a:rPr lang="fr-CA" sz="2800" dirty="0" smtClean="0"/>
            </a:br>
            <a:endParaRPr lang="fr-CA" sz="2800" dirty="0" smtClean="0"/>
          </a:p>
          <a:p>
            <a:pPr marL="457200" indent="-457200">
              <a:buFontTx/>
              <a:buChar char="-"/>
            </a:pPr>
            <a:r>
              <a:rPr lang="fr-CA" sz="2800" dirty="0" smtClean="0">
                <a:ea typeface="Calibri"/>
                <a:cs typeface="Times New Roman"/>
              </a:rPr>
              <a:t>Signature </a:t>
            </a:r>
            <a:r>
              <a:rPr lang="fr-CA" sz="2800" b="1" dirty="0" smtClean="0">
                <a:solidFill>
                  <a:srgbClr val="FF0000"/>
                </a:solidFill>
                <a:ea typeface="Calibri"/>
                <a:cs typeface="Times New Roman"/>
              </a:rPr>
              <a:t>d’une e</a:t>
            </a:r>
            <a:r>
              <a:rPr lang="fr-FR" sz="2800" b="1" dirty="0" smtClean="0">
                <a:solidFill>
                  <a:srgbClr val="FF0000"/>
                </a:solidFill>
                <a:ea typeface="Calibri"/>
                <a:cs typeface="Times New Roman"/>
              </a:rPr>
              <a:t>ntente</a:t>
            </a:r>
            <a:r>
              <a:rPr lang="fr-FR" sz="2800" dirty="0" smtClean="0">
                <a:solidFill>
                  <a:srgbClr val="FF0000"/>
                </a:solidFill>
                <a:ea typeface="Calibri"/>
                <a:cs typeface="Times New Roman"/>
              </a:rPr>
              <a:t> </a:t>
            </a:r>
            <a:r>
              <a:rPr lang="fr-FR" sz="2800" dirty="0" smtClean="0">
                <a:ea typeface="Calibri"/>
                <a:cs typeface="Times New Roman"/>
              </a:rPr>
              <a:t>entre le Collège Boréal et le ministère visant à </a:t>
            </a:r>
            <a:r>
              <a:rPr lang="fr-FR" sz="2800" b="1" i="1" dirty="0" smtClean="0">
                <a:ea typeface="Calibri"/>
                <a:cs typeface="Times New Roman"/>
              </a:rPr>
              <a:t>«</a:t>
            </a:r>
            <a:r>
              <a:rPr lang="fr-FR" sz="2800" b="1" i="1" dirty="0">
                <a:ea typeface="Calibri"/>
                <a:cs typeface="Times New Roman"/>
              </a:rPr>
              <a:t> </a:t>
            </a:r>
            <a:r>
              <a:rPr lang="fr-FR" sz="2800" b="1" i="1" dirty="0" smtClean="0">
                <a:ea typeface="Calibri"/>
                <a:cs typeface="Times New Roman"/>
              </a:rPr>
              <a:t>établir </a:t>
            </a:r>
            <a:r>
              <a:rPr lang="fr-FR" sz="2800" b="1" i="1" dirty="0">
                <a:ea typeface="Calibri"/>
                <a:cs typeface="Times New Roman"/>
              </a:rPr>
              <a:t>et </a:t>
            </a:r>
            <a:r>
              <a:rPr lang="fr-FR" sz="2800" b="1" i="1" dirty="0" smtClean="0">
                <a:ea typeface="Calibri"/>
                <a:cs typeface="Times New Roman"/>
              </a:rPr>
              <a:t>maintenir </a:t>
            </a:r>
            <a:r>
              <a:rPr lang="fr-FR" sz="2800" b="1" i="1" dirty="0">
                <a:ea typeface="Calibri"/>
                <a:cs typeface="Times New Roman"/>
              </a:rPr>
              <a:t>un emplacement pour la prestation d’une formation de niveau collégial de langue française dans la municipalité de Toronto. </a:t>
            </a:r>
            <a:r>
              <a:rPr lang="fr-FR" sz="2800" b="1" i="1" dirty="0" smtClean="0">
                <a:ea typeface="Calibri"/>
                <a:cs typeface="Times New Roman"/>
              </a:rPr>
              <a:t>» </a:t>
            </a:r>
            <a:r>
              <a:rPr lang="fr-FR" sz="1600" dirty="0" smtClean="0">
                <a:ea typeface="Calibri"/>
                <a:cs typeface="Times New Roman"/>
              </a:rPr>
              <a:t>Entente ministérielle sur la prestation d’un enseignement collégial de langue française dans le CSO, signée en mars 2002.</a:t>
            </a:r>
            <a:endParaRPr lang="fr-CA" sz="2800" b="1" dirty="0" smtClean="0"/>
          </a:p>
        </p:txBody>
      </p:sp>
      <p:sp>
        <p:nvSpPr>
          <p:cNvPr id="10" name="Espace réservé du numéro de diapositive 9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>
          <a:xfrm>
            <a:off x="7010400" y="6381328"/>
            <a:ext cx="2133600" cy="365125"/>
          </a:xfrm>
        </p:spPr>
        <p:txBody>
          <a:bodyPr/>
          <a:lstStyle/>
          <a:p>
            <a:fld id="{7435C5B8-9EAE-4E5A-97B0-EC7E2C54D6C6}" type="slidenum">
              <a:rPr lang="fr-FR" smtClean="0"/>
              <a:pPr/>
              <a:t>3</a:t>
            </a:fld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64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5C5B8-9EAE-4E5A-97B0-EC7E2C54D6C6}" type="slidenum">
              <a:rPr lang="fr-FR" smtClean="0"/>
              <a:pPr/>
              <a:t>4</a:t>
            </a:fld>
            <a:endParaRPr lang="fr-FR" dirty="0"/>
          </a:p>
        </p:txBody>
      </p:sp>
      <p:sp>
        <p:nvSpPr>
          <p:cNvPr id="3" name="Rectangle 2"/>
          <p:cNvSpPr/>
          <p:nvPr/>
        </p:nvSpPr>
        <p:spPr>
          <a:xfrm>
            <a:off x="251520" y="2204864"/>
            <a:ext cx="9036496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fr-CA" sz="2600" dirty="0" smtClean="0">
                <a:solidFill>
                  <a:prstClr val="black"/>
                </a:solidFill>
              </a:rPr>
              <a:t>2002- Mandat ministériel octroyé au Collège Boréal</a:t>
            </a:r>
          </a:p>
          <a:p>
            <a:pPr lvl="0"/>
            <a:r>
              <a:rPr lang="fr-CA" sz="2600" dirty="0" smtClean="0">
                <a:solidFill>
                  <a:prstClr val="black"/>
                </a:solidFill>
              </a:rPr>
              <a:t>2002- Premier campus localisé à  Centennial College</a:t>
            </a:r>
          </a:p>
          <a:p>
            <a:pPr lvl="0"/>
            <a:r>
              <a:rPr lang="fr-CA" sz="2600" dirty="0" smtClean="0">
                <a:solidFill>
                  <a:prstClr val="black"/>
                </a:solidFill>
              </a:rPr>
              <a:t>2002- Trois premiers centres d’emploi dans le CSO </a:t>
            </a:r>
            <a:r>
              <a:rPr lang="fr-CA" dirty="0" smtClean="0">
                <a:solidFill>
                  <a:prstClr val="black"/>
                </a:solidFill>
              </a:rPr>
              <a:t>(Connexion emploi)</a:t>
            </a:r>
          </a:p>
          <a:p>
            <a:pPr lvl="0"/>
            <a:r>
              <a:rPr lang="fr-CA" sz="2600" dirty="0" smtClean="0">
                <a:solidFill>
                  <a:prstClr val="black"/>
                </a:solidFill>
              </a:rPr>
              <a:t>2003- Ouverture du premier bureau régional à London</a:t>
            </a:r>
            <a:br>
              <a:rPr lang="fr-CA" sz="2600" dirty="0" smtClean="0">
                <a:solidFill>
                  <a:prstClr val="black"/>
                </a:solidFill>
              </a:rPr>
            </a:br>
            <a:r>
              <a:rPr lang="fr-CA" sz="2600" dirty="0" smtClean="0">
                <a:solidFill>
                  <a:prstClr val="black"/>
                </a:solidFill>
              </a:rPr>
              <a:t>2004- Premier projet pilote en immigration</a:t>
            </a:r>
          </a:p>
          <a:p>
            <a:pPr lvl="0"/>
            <a:r>
              <a:rPr lang="fr-CA" sz="2600" dirty="0" smtClean="0">
                <a:solidFill>
                  <a:prstClr val="black"/>
                </a:solidFill>
              </a:rPr>
              <a:t>2004- Embauche de 5 chefs régionaux </a:t>
            </a:r>
            <a:r>
              <a:rPr lang="fr-CA" sz="1600" dirty="0" smtClean="0">
                <a:solidFill>
                  <a:prstClr val="black"/>
                </a:solidFill>
              </a:rPr>
              <a:t>(Ham.,Barrie,London,Nia.,Wind)</a:t>
            </a:r>
          </a:p>
          <a:p>
            <a:pPr lvl="0"/>
            <a:r>
              <a:rPr lang="fr-CA" sz="2600" dirty="0" smtClean="0">
                <a:solidFill>
                  <a:prstClr val="black"/>
                </a:solidFill>
              </a:rPr>
              <a:t>2004- Ouverture d’un nouvel emplacement au 22, rue College</a:t>
            </a:r>
          </a:p>
          <a:p>
            <a:pPr lvl="0"/>
            <a:r>
              <a:rPr lang="fr-CA" sz="2600" dirty="0" smtClean="0">
                <a:solidFill>
                  <a:prstClr val="black"/>
                </a:solidFill>
              </a:rPr>
              <a:t>2006- Plan d’affaires avec le campus Glendon, Université York</a:t>
            </a:r>
          </a:p>
          <a:p>
            <a:pPr lvl="0"/>
            <a:r>
              <a:rPr lang="fr-CA" sz="2600" dirty="0" smtClean="0">
                <a:solidFill>
                  <a:prstClr val="black"/>
                </a:solidFill>
              </a:rPr>
              <a:t>2009- Acquisition de la Place Concorde à Windsor</a:t>
            </a:r>
          </a:p>
          <a:p>
            <a:pPr lvl="0"/>
            <a:r>
              <a:rPr lang="fr-CA" sz="2600" dirty="0" smtClean="0">
                <a:solidFill>
                  <a:prstClr val="black"/>
                </a:solidFill>
              </a:rPr>
              <a:t>2012- Annonce du 1 rue Yonge et célébrations des 10 ans</a:t>
            </a:r>
          </a:p>
        </p:txBody>
      </p:sp>
      <p:sp>
        <p:nvSpPr>
          <p:cNvPr id="5" name="Titre 1"/>
          <p:cNvSpPr txBox="1">
            <a:spLocks/>
          </p:cNvSpPr>
          <p:nvPr>
            <p:custDataLst>
              <p:tags r:id="rId1"/>
            </p:custDataLst>
          </p:nvPr>
        </p:nvSpPr>
        <p:spPr>
          <a:xfrm>
            <a:off x="458187" y="1628800"/>
            <a:ext cx="8229600" cy="864096"/>
          </a:xfrm>
          <a:prstGeom prst="rect">
            <a:avLst/>
          </a:prstGeom>
        </p:spPr>
        <p:txBody>
          <a:bodyPr>
            <a:normAutofit fontScale="90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CA" sz="3200" b="1" dirty="0" smtClean="0"/>
              <a:t>10 jalons en 10 ans</a:t>
            </a:r>
            <a:br>
              <a:rPr lang="fr-CA" sz="3200" b="1" dirty="0" smtClean="0"/>
            </a:br>
            <a:endParaRPr lang="fr-CA" sz="3200" b="1" dirty="0"/>
          </a:p>
        </p:txBody>
      </p:sp>
    </p:spTree>
    <p:extLst>
      <p:ext uri="{BB962C8B-B14F-4D97-AF65-F5344CB8AC3E}">
        <p14:creationId xmlns:p14="http://schemas.microsoft.com/office/powerpoint/2010/main" xmlns="" val="1953854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 5" descr="ppt1.bmp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accent4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0" y="-3269"/>
            <a:ext cx="9142025" cy="6861269"/>
          </a:xfrm>
          <a:prstGeom prst="rect">
            <a:avLst/>
          </a:prstGeom>
        </p:spPr>
      </p:pic>
      <p:sp>
        <p:nvSpPr>
          <p:cNvPr id="10" name="Titre 1"/>
          <p:cNvSpPr txBox="1">
            <a:spLocks/>
          </p:cNvSpPr>
          <p:nvPr>
            <p:custDataLst>
              <p:tags r:id="rId2"/>
            </p:custDataLst>
          </p:nvPr>
        </p:nvSpPr>
        <p:spPr>
          <a:xfrm>
            <a:off x="467544" y="1556792"/>
            <a:ext cx="8229600" cy="9361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kumimoji="0" lang="en-CA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Le CSO de</a:t>
            </a:r>
            <a:r>
              <a:rPr kumimoji="0" lang="en-CA" sz="32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2002</a:t>
            </a:r>
            <a:r>
              <a:rPr kumimoji="0" lang="en-CA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à aujourd’hui en chiffres</a:t>
            </a:r>
            <a:endParaRPr kumimoji="0" lang="en-CA" sz="32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1" name="Espace réservé du numéro de diapositive 10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>
          <a:xfrm>
            <a:off x="6876256" y="6309320"/>
            <a:ext cx="2133600" cy="365125"/>
          </a:xfrm>
        </p:spPr>
        <p:txBody>
          <a:bodyPr/>
          <a:lstStyle/>
          <a:p>
            <a:fld id="{7435C5B8-9EAE-4E5A-97B0-EC7E2C54D6C6}" type="slidenum">
              <a:rPr lang="fr-FR" smtClean="0"/>
              <a:pPr/>
              <a:t>5</a:t>
            </a:fld>
            <a:endParaRPr lang="fr-FR" dirty="0"/>
          </a:p>
        </p:txBody>
      </p:sp>
      <p:sp>
        <p:nvSpPr>
          <p:cNvPr id="8" name="ZoneTexte 7"/>
          <p:cNvSpPr txBox="1"/>
          <p:nvPr>
            <p:custDataLst>
              <p:tags r:id="rId4"/>
            </p:custDataLst>
          </p:nvPr>
        </p:nvSpPr>
        <p:spPr>
          <a:xfrm>
            <a:off x="323528" y="2348880"/>
            <a:ext cx="8373616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Tx/>
              <a:buChar char="-"/>
            </a:pPr>
            <a:r>
              <a:rPr lang="fr-FR" sz="2800" dirty="0" smtClean="0"/>
              <a:t>Croissance de 5 à 20 programmes</a:t>
            </a:r>
            <a:r>
              <a:rPr lang="fr-FR" sz="2800" dirty="0"/>
              <a:t> </a:t>
            </a:r>
            <a:r>
              <a:rPr lang="fr-FR" sz="2800" dirty="0" smtClean="0"/>
              <a:t>à 28 en 2015</a:t>
            </a:r>
          </a:p>
          <a:p>
            <a:pPr marL="457200" indent="-457200">
              <a:buFontTx/>
              <a:buChar char="-"/>
            </a:pPr>
            <a:endParaRPr lang="fr-FR" sz="2800" dirty="0" smtClean="0"/>
          </a:p>
          <a:p>
            <a:pPr marL="457200" indent="-457200">
              <a:buFontTx/>
              <a:buChar char="-"/>
            </a:pPr>
            <a:r>
              <a:rPr lang="fr-FR" sz="2800" dirty="0" smtClean="0"/>
              <a:t>Croissance de 57 à près de 400 inscriptions à Toronto en formation postsecondaire seulement</a:t>
            </a:r>
          </a:p>
          <a:p>
            <a:endParaRPr lang="fr-FR" sz="2800" dirty="0"/>
          </a:p>
          <a:p>
            <a:r>
              <a:rPr lang="fr-FR" sz="2800" dirty="0" smtClean="0"/>
              <a:t>-    Croissance de </a:t>
            </a:r>
            <a:r>
              <a:rPr lang="fr-FR" sz="2800" dirty="0">
                <a:uFill>
                  <a:solidFill>
                    <a:srgbClr val="FFFF00"/>
                  </a:solidFill>
                </a:uFill>
              </a:rPr>
              <a:t>7</a:t>
            </a:r>
            <a:r>
              <a:rPr lang="fr-FR" sz="2800" dirty="0" smtClean="0"/>
              <a:t> à 200 employés temps plein </a:t>
            </a:r>
            <a:br>
              <a:rPr lang="fr-FR" sz="2800" dirty="0" smtClean="0"/>
            </a:br>
            <a:r>
              <a:rPr lang="fr-FR" sz="2800" dirty="0" smtClean="0"/>
              <a:t>      et 115 temps partiel = 315</a:t>
            </a:r>
            <a:br>
              <a:rPr lang="fr-FR" sz="2800" dirty="0" smtClean="0"/>
            </a:br>
            <a:endParaRPr lang="fr-FR" sz="2800" dirty="0" smtClean="0"/>
          </a:p>
          <a:p>
            <a:pPr marL="457200" indent="-457200">
              <a:buFontTx/>
              <a:buChar char="-"/>
            </a:pPr>
            <a:r>
              <a:rPr lang="fr-FR" sz="2800" dirty="0" smtClean="0"/>
              <a:t>Croissance de 15 700, 50 000 (2012) à près de </a:t>
            </a:r>
            <a:br>
              <a:rPr lang="fr-FR" sz="2800" dirty="0" smtClean="0"/>
            </a:br>
            <a:r>
              <a:rPr lang="fr-FR" sz="2800" b="1" dirty="0" smtClean="0">
                <a:solidFill>
                  <a:srgbClr val="FF0000"/>
                </a:solidFill>
              </a:rPr>
              <a:t>100 000 pi</a:t>
            </a:r>
            <a:r>
              <a:rPr lang="fr-FR" sz="2800" b="1" baseline="30000" dirty="0" smtClean="0">
                <a:solidFill>
                  <a:srgbClr val="FF0000"/>
                </a:solidFill>
              </a:rPr>
              <a:t>2</a:t>
            </a:r>
            <a:r>
              <a:rPr lang="fr-FR" sz="2800" b="1" dirty="0">
                <a:solidFill>
                  <a:srgbClr val="FF0000"/>
                </a:solidFill>
              </a:rPr>
              <a:t> </a:t>
            </a:r>
            <a:r>
              <a:rPr lang="fr-FR" sz="2800" b="1" dirty="0" smtClean="0">
                <a:solidFill>
                  <a:srgbClr val="FF0000"/>
                </a:solidFill>
              </a:rPr>
              <a:t>(2018) </a:t>
            </a:r>
            <a:r>
              <a:rPr lang="fr-FR" sz="2800" dirty="0" smtClean="0"/>
              <a:t>à Toronto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64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5C5B8-9EAE-4E5A-97B0-EC7E2C54D6C6}" type="slidenum">
              <a:rPr lang="fr-FR" smtClean="0"/>
              <a:pPr/>
              <a:t>6</a:t>
            </a:fld>
            <a:endParaRPr lang="fr-FR" dirty="0"/>
          </a:p>
        </p:txBody>
      </p:sp>
      <p:sp>
        <p:nvSpPr>
          <p:cNvPr id="7" name="Titre 1"/>
          <p:cNvSpPr txBox="1">
            <a:spLocks/>
          </p:cNvSpPr>
          <p:nvPr>
            <p:custDataLst>
              <p:tags r:id="rId1"/>
            </p:custDataLst>
          </p:nvPr>
        </p:nvSpPr>
        <p:spPr>
          <a:xfrm>
            <a:off x="467544" y="1556792"/>
            <a:ext cx="8229600" cy="9361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endParaRPr kumimoji="0" lang="en-CA" sz="32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8" name="Titre 1"/>
          <p:cNvSpPr txBox="1">
            <a:spLocks/>
          </p:cNvSpPr>
          <p:nvPr>
            <p:custDataLst>
              <p:tags r:id="rId2"/>
            </p:custDataLst>
          </p:nvPr>
        </p:nvSpPr>
        <p:spPr>
          <a:xfrm>
            <a:off x="251520" y="1484784"/>
            <a:ext cx="8598024" cy="9361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CA" sz="3200" b="1" noProof="0" dirty="0" smtClean="0">
                <a:latin typeface="+mj-lt"/>
                <a:ea typeface="+mj-ea"/>
                <a:cs typeface="+mj-cs"/>
              </a:rPr>
              <a:t>Au-delà de la formation collégiale depuis 2002</a:t>
            </a:r>
            <a:endParaRPr kumimoji="0" lang="en-CA" sz="32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6223" y="2840123"/>
            <a:ext cx="915365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fr-CA" sz="2800" dirty="0">
                <a:solidFill>
                  <a:prstClr val="black"/>
                </a:solidFill>
              </a:rPr>
              <a:t>Éducation </a:t>
            </a:r>
            <a:r>
              <a:rPr lang="fr-CA" sz="2800" dirty="0" smtClean="0">
                <a:solidFill>
                  <a:prstClr val="black"/>
                </a:solidFill>
              </a:rPr>
              <a:t>postsecondaire </a:t>
            </a:r>
            <a:r>
              <a:rPr lang="fr-CA" sz="2800" dirty="0">
                <a:solidFill>
                  <a:prstClr val="black"/>
                </a:solidFill>
              </a:rPr>
              <a:t>:	</a:t>
            </a:r>
            <a:r>
              <a:rPr lang="fr-CA" sz="2800" dirty="0" smtClean="0">
                <a:solidFill>
                  <a:prstClr val="black"/>
                </a:solidFill>
              </a:rPr>
              <a:t>2 </a:t>
            </a:r>
            <a:r>
              <a:rPr lang="fr-CA" sz="2800" dirty="0">
                <a:solidFill>
                  <a:prstClr val="black"/>
                </a:solidFill>
              </a:rPr>
              <a:t>400 </a:t>
            </a:r>
            <a:r>
              <a:rPr lang="fr-CA" sz="2800" dirty="0" smtClean="0">
                <a:solidFill>
                  <a:prstClr val="black"/>
                </a:solidFill>
              </a:rPr>
              <a:t>inscriptions</a:t>
            </a:r>
            <a:endParaRPr lang="fr-CA" sz="2800" dirty="0">
              <a:solidFill>
                <a:prstClr val="black"/>
              </a:solidFill>
            </a:endParaRPr>
          </a:p>
          <a:p>
            <a:pPr lvl="0"/>
            <a:r>
              <a:rPr lang="fr-CA" sz="2800" dirty="0" smtClean="0">
                <a:solidFill>
                  <a:prstClr val="black"/>
                </a:solidFill>
              </a:rPr>
              <a:t>Éducation permanente </a:t>
            </a:r>
            <a:r>
              <a:rPr lang="fr-CA" sz="2800" dirty="0">
                <a:solidFill>
                  <a:prstClr val="black"/>
                </a:solidFill>
              </a:rPr>
              <a:t>:		11 500 </a:t>
            </a:r>
            <a:r>
              <a:rPr lang="fr-CA" sz="2800" dirty="0" smtClean="0">
                <a:solidFill>
                  <a:prstClr val="black"/>
                </a:solidFill>
              </a:rPr>
              <a:t>inscriptions</a:t>
            </a:r>
            <a:r>
              <a:rPr lang="fr-CA" sz="2800" dirty="0">
                <a:solidFill>
                  <a:prstClr val="black"/>
                </a:solidFill>
              </a:rPr>
              <a:t>	</a:t>
            </a:r>
          </a:p>
          <a:p>
            <a:pPr lvl="0"/>
            <a:r>
              <a:rPr lang="fr-CA" sz="2800" dirty="0" smtClean="0">
                <a:solidFill>
                  <a:prstClr val="black"/>
                </a:solidFill>
              </a:rPr>
              <a:t>Immigration </a:t>
            </a:r>
            <a:r>
              <a:rPr lang="fr-CA" sz="2800" dirty="0">
                <a:solidFill>
                  <a:prstClr val="black"/>
                </a:solidFill>
              </a:rPr>
              <a:t>:			</a:t>
            </a:r>
            <a:r>
              <a:rPr lang="fr-CA" sz="2800" dirty="0" smtClean="0">
                <a:solidFill>
                  <a:prstClr val="black"/>
                </a:solidFill>
              </a:rPr>
              <a:t>4 </a:t>
            </a:r>
            <a:r>
              <a:rPr lang="fr-CA" sz="2800" dirty="0">
                <a:solidFill>
                  <a:prstClr val="black"/>
                </a:solidFill>
              </a:rPr>
              <a:t>000 </a:t>
            </a:r>
            <a:r>
              <a:rPr lang="fr-CA" sz="2800" dirty="0" smtClean="0">
                <a:solidFill>
                  <a:prstClr val="black"/>
                </a:solidFill>
              </a:rPr>
              <a:t>inscriptions</a:t>
            </a:r>
            <a:endParaRPr lang="fr-CA" sz="2800" dirty="0">
              <a:solidFill>
                <a:prstClr val="black"/>
              </a:solidFill>
            </a:endParaRPr>
          </a:p>
          <a:p>
            <a:pPr lvl="0"/>
            <a:r>
              <a:rPr lang="fr-CA" sz="2800" dirty="0" smtClean="0">
                <a:solidFill>
                  <a:prstClr val="black"/>
                </a:solidFill>
              </a:rPr>
              <a:t>Alphabétisation :			1 200 inscriptions</a:t>
            </a:r>
          </a:p>
          <a:p>
            <a:r>
              <a:rPr lang="fr-CA" sz="2800" dirty="0">
                <a:solidFill>
                  <a:prstClr val="black"/>
                </a:solidFill>
              </a:rPr>
              <a:t>Employabilité :			100 000 </a:t>
            </a:r>
            <a:r>
              <a:rPr lang="fr-CA" sz="2800" dirty="0" smtClean="0">
                <a:solidFill>
                  <a:prstClr val="black"/>
                </a:solidFill>
              </a:rPr>
              <a:t>clients desservis</a:t>
            </a:r>
          </a:p>
          <a:p>
            <a:pPr lvl="0"/>
            <a:r>
              <a:rPr lang="fr-CA" sz="2800" dirty="0" smtClean="0">
                <a:solidFill>
                  <a:prstClr val="black"/>
                </a:solidFill>
              </a:rPr>
              <a:t>Réseau :	</a:t>
            </a:r>
            <a:r>
              <a:rPr lang="fr-CA" sz="2800" dirty="0">
                <a:solidFill>
                  <a:prstClr val="black"/>
                </a:solidFill>
              </a:rPr>
              <a:t>			</a:t>
            </a:r>
            <a:r>
              <a:rPr lang="fr-CA" sz="2800" dirty="0" smtClean="0">
                <a:solidFill>
                  <a:prstClr val="black"/>
                </a:solidFill>
              </a:rPr>
              <a:t>35 </a:t>
            </a:r>
            <a:r>
              <a:rPr lang="fr-CA" sz="2800" dirty="0">
                <a:solidFill>
                  <a:prstClr val="black"/>
                </a:solidFill>
              </a:rPr>
              <a:t>centres </a:t>
            </a:r>
            <a:r>
              <a:rPr lang="fr-CA" sz="2800" dirty="0" smtClean="0">
                <a:solidFill>
                  <a:prstClr val="black"/>
                </a:solidFill>
              </a:rPr>
              <a:t>d’accès \ 24 </a:t>
            </a:r>
            <a:r>
              <a:rPr lang="fr-CA" sz="2800" dirty="0">
                <a:solidFill>
                  <a:prstClr val="black"/>
                </a:solidFill>
              </a:rPr>
              <a:t>villes</a:t>
            </a:r>
          </a:p>
        </p:txBody>
      </p:sp>
    </p:spTree>
    <p:extLst>
      <p:ext uri="{BB962C8B-B14F-4D97-AF65-F5344CB8AC3E}">
        <p14:creationId xmlns:p14="http://schemas.microsoft.com/office/powerpoint/2010/main" xmlns="" val="559263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152190" y="2420888"/>
            <a:ext cx="6839619" cy="41151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-11001"/>
            <a:ext cx="9144000" cy="6864350"/>
          </a:xfrm>
          <a:prstGeom prst="rect">
            <a:avLst/>
          </a:prstGeom>
          <a:noFill/>
          <a:ln w="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512" y="1268760"/>
            <a:ext cx="8661648" cy="1143000"/>
          </a:xfrm>
        </p:spPr>
        <p:txBody>
          <a:bodyPr>
            <a:normAutofit/>
          </a:bodyPr>
          <a:lstStyle/>
          <a:p>
            <a:r>
              <a:rPr lang="fr-CA" sz="2800" b="1" dirty="0" smtClean="0"/>
              <a:t>Répartition du personnel du CSO par secteur d’activités</a:t>
            </a:r>
            <a:endParaRPr lang="fr-CA" sz="2800" b="1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5C5B8-9EAE-4E5A-97B0-EC7E2C54D6C6}" type="slidenum">
              <a:rPr lang="fr-FR" smtClean="0"/>
              <a:pPr/>
              <a:t>7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xmlns="" val="2138810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6350" y="-6350"/>
            <a:ext cx="9156700" cy="6877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23528" y="1196752"/>
            <a:ext cx="8229600" cy="1143000"/>
          </a:xfrm>
        </p:spPr>
        <p:txBody>
          <a:bodyPr>
            <a:normAutofit/>
          </a:bodyPr>
          <a:lstStyle/>
          <a:p>
            <a:r>
              <a:rPr lang="fr-CA" sz="3200" b="1" dirty="0" smtClean="0"/>
              <a:t>Impact économique dans le CSO</a:t>
            </a:r>
            <a:endParaRPr lang="fr-CA" sz="3200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988840"/>
            <a:ext cx="8579296" cy="452596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fr-CA" dirty="0" smtClean="0"/>
          </a:p>
          <a:p>
            <a:pPr>
              <a:buFontTx/>
              <a:buChar char="-"/>
            </a:pPr>
            <a:r>
              <a:rPr lang="fr-CA" dirty="0"/>
              <a:t>L</a:t>
            </a:r>
            <a:r>
              <a:rPr lang="fr-CA" dirty="0" smtClean="0"/>
              <a:t>es activités </a:t>
            </a:r>
            <a:r>
              <a:rPr lang="fr-CA" dirty="0"/>
              <a:t>totalisant 13M$ </a:t>
            </a:r>
            <a:r>
              <a:rPr lang="fr-CA" dirty="0" smtClean="0"/>
              <a:t>ont généré </a:t>
            </a:r>
            <a:r>
              <a:rPr lang="fr-CA" dirty="0"/>
              <a:t>des retombées </a:t>
            </a:r>
            <a:r>
              <a:rPr lang="fr-CA" dirty="0" smtClean="0"/>
              <a:t>directes</a:t>
            </a:r>
            <a:r>
              <a:rPr lang="fr-CA" dirty="0"/>
              <a:t>, indirectes et </a:t>
            </a:r>
            <a:r>
              <a:rPr lang="fr-CA" dirty="0" smtClean="0"/>
              <a:t>secondaires </a:t>
            </a:r>
            <a:br>
              <a:rPr lang="fr-CA" dirty="0" smtClean="0"/>
            </a:br>
            <a:r>
              <a:rPr lang="fr-CA" dirty="0" smtClean="0"/>
              <a:t>de </a:t>
            </a:r>
            <a:r>
              <a:rPr lang="fr-CA" b="1" dirty="0"/>
              <a:t>11,5M</a:t>
            </a:r>
            <a:r>
              <a:rPr lang="fr-CA" b="1" dirty="0" smtClean="0"/>
              <a:t>$</a:t>
            </a:r>
          </a:p>
          <a:p>
            <a:pPr marL="0" indent="0">
              <a:buNone/>
            </a:pPr>
            <a:endParaRPr lang="fr-CA" dirty="0" smtClean="0"/>
          </a:p>
          <a:p>
            <a:pPr>
              <a:buFontTx/>
              <a:buChar char="-"/>
            </a:pPr>
            <a:r>
              <a:rPr lang="fr-CA" dirty="0" smtClean="0"/>
              <a:t>Les activités </a:t>
            </a:r>
            <a:r>
              <a:rPr lang="fr-CA" dirty="0"/>
              <a:t>de réaménagement du 1,rue </a:t>
            </a:r>
            <a:r>
              <a:rPr lang="fr-CA" dirty="0" err="1" smtClean="0"/>
              <a:t>Yonge</a:t>
            </a:r>
            <a:r>
              <a:rPr lang="fr-CA" dirty="0" smtClean="0"/>
              <a:t> (3,8M) génèrent </a:t>
            </a:r>
            <a:r>
              <a:rPr lang="fr-CA" dirty="0"/>
              <a:t>des retombées </a:t>
            </a:r>
            <a:r>
              <a:rPr lang="fr-CA" dirty="0" smtClean="0"/>
              <a:t>directes</a:t>
            </a:r>
            <a:r>
              <a:rPr lang="fr-CA" dirty="0"/>
              <a:t>, indirectes et </a:t>
            </a:r>
            <a:r>
              <a:rPr lang="fr-CA" dirty="0" smtClean="0"/>
              <a:t>secondaires de plus de </a:t>
            </a:r>
            <a:r>
              <a:rPr lang="fr-CA" b="1" dirty="0" smtClean="0"/>
              <a:t>1,8M$ </a:t>
            </a:r>
            <a:r>
              <a:rPr lang="fr-CA" dirty="0" smtClean="0"/>
              <a:t>à Toronto</a:t>
            </a:r>
          </a:p>
          <a:p>
            <a:pPr>
              <a:buFontTx/>
              <a:buChar char="-"/>
            </a:pPr>
            <a:endParaRPr lang="fr-CA" dirty="0"/>
          </a:p>
          <a:p>
            <a:pPr>
              <a:buFontTx/>
              <a:buChar char="-"/>
            </a:pPr>
            <a:endParaRPr lang="fr-CA" dirty="0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5C5B8-9EAE-4E5A-97B0-EC7E2C54D6C6}" type="slidenum">
              <a:rPr lang="fr-FR" smtClean="0"/>
              <a:pPr/>
              <a:t>8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xmlns="" val="503704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-11084"/>
            <a:ext cx="9144000" cy="6864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5C5B8-9EAE-4E5A-97B0-EC7E2C54D6C6}" type="slidenum">
              <a:rPr lang="fr-FR" smtClean="0"/>
              <a:pPr/>
              <a:t>9</a:t>
            </a:fld>
            <a:endParaRPr lang="fr-FR" dirty="0"/>
          </a:p>
        </p:txBody>
      </p:sp>
      <p:sp>
        <p:nvSpPr>
          <p:cNvPr id="6" name="Titre 1"/>
          <p:cNvSpPr txBox="1">
            <a:spLocks/>
          </p:cNvSpPr>
          <p:nvPr>
            <p:custDataLst>
              <p:tags r:id="rId1"/>
            </p:custDataLst>
          </p:nvPr>
        </p:nvSpPr>
        <p:spPr>
          <a:xfrm>
            <a:off x="619944" y="1276942"/>
            <a:ext cx="8229600" cy="9361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CA" sz="3200" b="1" dirty="0" smtClean="0">
                <a:latin typeface="+mj-lt"/>
                <a:ea typeface="+mj-ea"/>
                <a:cs typeface="+mj-cs"/>
              </a:rPr>
              <a:t>Le CSO: une recette gagnante</a:t>
            </a:r>
            <a:endParaRPr kumimoji="0" lang="en-CA" sz="32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88504" y="1988840"/>
            <a:ext cx="8892480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57200">
              <a:buFontTx/>
              <a:buChar char="-"/>
            </a:pPr>
            <a:r>
              <a:rPr lang="fr-CA" sz="2800" dirty="0" smtClean="0">
                <a:solidFill>
                  <a:prstClr val="black"/>
                </a:solidFill>
              </a:rPr>
              <a:t>Optimisation des ressources et des technologies</a:t>
            </a:r>
            <a:br>
              <a:rPr lang="fr-CA" sz="2800" dirty="0" smtClean="0">
                <a:solidFill>
                  <a:prstClr val="black"/>
                </a:solidFill>
              </a:rPr>
            </a:br>
            <a:endParaRPr lang="fr-CA" sz="2800" dirty="0" smtClean="0">
              <a:solidFill>
                <a:prstClr val="black"/>
              </a:solidFill>
            </a:endParaRPr>
          </a:p>
          <a:p>
            <a:pPr marL="457200" lvl="0" indent="-457200">
              <a:buFontTx/>
              <a:buChar char="-"/>
            </a:pPr>
            <a:r>
              <a:rPr lang="fr-CA" sz="2800" dirty="0" smtClean="0">
                <a:solidFill>
                  <a:prstClr val="black"/>
                </a:solidFill>
              </a:rPr>
              <a:t>Modèle novateur de guichet unique</a:t>
            </a:r>
            <a:br>
              <a:rPr lang="fr-CA" sz="2800" dirty="0" smtClean="0">
                <a:solidFill>
                  <a:prstClr val="black"/>
                </a:solidFill>
              </a:rPr>
            </a:br>
            <a:endParaRPr lang="fr-CA" sz="2800" dirty="0" smtClean="0">
              <a:solidFill>
                <a:prstClr val="black"/>
              </a:solidFill>
            </a:endParaRPr>
          </a:p>
          <a:p>
            <a:pPr marL="457200" lvl="0" indent="-457200">
              <a:buFontTx/>
              <a:buChar char="-"/>
            </a:pPr>
            <a:r>
              <a:rPr lang="fr-CA" sz="2800" dirty="0" smtClean="0">
                <a:solidFill>
                  <a:prstClr val="black"/>
                </a:solidFill>
              </a:rPr>
              <a:t>Partenariats d’affaires</a:t>
            </a:r>
            <a:r>
              <a:rPr lang="fr-CA" sz="2800" dirty="0">
                <a:solidFill>
                  <a:prstClr val="black"/>
                </a:solidFill>
              </a:rPr>
              <a:t> </a:t>
            </a:r>
            <a:r>
              <a:rPr lang="fr-CA" sz="2800" dirty="0" smtClean="0">
                <a:solidFill>
                  <a:prstClr val="black"/>
                </a:solidFill>
              </a:rPr>
              <a:t>et communautaires</a:t>
            </a:r>
          </a:p>
          <a:p>
            <a:pPr lvl="0"/>
            <a:r>
              <a:rPr lang="fr-CA" sz="2800" dirty="0">
                <a:solidFill>
                  <a:prstClr val="black"/>
                </a:solidFill>
              </a:rPr>
              <a:t>	</a:t>
            </a:r>
            <a:r>
              <a:rPr lang="fr-CA" sz="2400" i="1" dirty="0" smtClean="0">
                <a:solidFill>
                  <a:prstClr val="black"/>
                </a:solidFill>
              </a:rPr>
              <a:t>48 communautaires</a:t>
            </a:r>
          </a:p>
          <a:p>
            <a:pPr lvl="0"/>
            <a:r>
              <a:rPr lang="fr-CA" sz="2400" i="1" dirty="0">
                <a:solidFill>
                  <a:prstClr val="black"/>
                </a:solidFill>
              </a:rPr>
              <a:t>	</a:t>
            </a:r>
            <a:r>
              <a:rPr lang="fr-CA" sz="2400" i="1" dirty="0" smtClean="0">
                <a:solidFill>
                  <a:prstClr val="black"/>
                </a:solidFill>
              </a:rPr>
              <a:t>34 d’affaires</a:t>
            </a:r>
            <a:r>
              <a:rPr lang="fr-CA" sz="2400" i="1" dirty="0">
                <a:solidFill>
                  <a:prstClr val="black"/>
                </a:solidFill>
              </a:rPr>
              <a:t>	</a:t>
            </a:r>
            <a:r>
              <a:rPr lang="fr-CA" sz="2400" i="1" dirty="0" smtClean="0">
                <a:solidFill>
                  <a:prstClr val="black"/>
                </a:solidFill>
              </a:rPr>
              <a:t/>
            </a:r>
            <a:br>
              <a:rPr lang="fr-CA" sz="2400" i="1" dirty="0" smtClean="0">
                <a:solidFill>
                  <a:prstClr val="black"/>
                </a:solidFill>
              </a:rPr>
            </a:br>
            <a:endParaRPr lang="fr-CA" sz="2400" i="1" dirty="0" smtClean="0">
              <a:solidFill>
                <a:prstClr val="black"/>
              </a:solidFill>
            </a:endParaRPr>
          </a:p>
          <a:p>
            <a:pPr lvl="0"/>
            <a:r>
              <a:rPr lang="fr-CA" sz="2400" i="1" dirty="0" smtClean="0">
                <a:solidFill>
                  <a:prstClr val="black"/>
                </a:solidFill>
              </a:rPr>
              <a:t>-    </a:t>
            </a:r>
            <a:r>
              <a:rPr lang="fr-CA" sz="2800" dirty="0" smtClean="0">
                <a:solidFill>
                  <a:prstClr val="black"/>
                </a:solidFill>
              </a:rPr>
              <a:t>Persévérance et conviction = indicateurs de rendement	</a:t>
            </a:r>
            <a:r>
              <a:rPr lang="fr-CA" sz="2400" i="1" dirty="0" smtClean="0">
                <a:solidFill>
                  <a:prstClr val="black"/>
                </a:solidFill>
              </a:rPr>
              <a:t>Plus haut taux de diplomation 8 </a:t>
            </a:r>
            <a:r>
              <a:rPr lang="fr-CA" sz="2400" i="1" dirty="0">
                <a:solidFill>
                  <a:prstClr val="black"/>
                </a:solidFill>
              </a:rPr>
              <a:t>fois sur 9 </a:t>
            </a:r>
            <a:r>
              <a:rPr lang="fr-CA" sz="2400" i="1" dirty="0" smtClean="0">
                <a:solidFill>
                  <a:prstClr val="black"/>
                </a:solidFill>
              </a:rPr>
              <a:t/>
            </a:r>
            <a:br>
              <a:rPr lang="fr-CA" sz="2400" i="1" dirty="0" smtClean="0">
                <a:solidFill>
                  <a:prstClr val="black"/>
                </a:solidFill>
              </a:rPr>
            </a:br>
            <a:r>
              <a:rPr lang="fr-CA" sz="2400" i="1" dirty="0" smtClean="0">
                <a:solidFill>
                  <a:prstClr val="black"/>
                </a:solidFill>
              </a:rPr>
              <a:t>	Plus haut taux de satisfaction des diplômés 7 </a:t>
            </a:r>
            <a:r>
              <a:rPr lang="fr-CA" sz="2400" i="1" dirty="0">
                <a:solidFill>
                  <a:prstClr val="black"/>
                </a:solidFill>
              </a:rPr>
              <a:t>fois sur </a:t>
            </a:r>
            <a:r>
              <a:rPr lang="fr-CA" sz="2400" i="1" dirty="0" smtClean="0">
                <a:solidFill>
                  <a:prstClr val="black"/>
                </a:solidFill>
              </a:rPr>
              <a:t>10</a:t>
            </a:r>
            <a:r>
              <a:rPr lang="fr-CA" sz="2800" dirty="0">
                <a:solidFill>
                  <a:prstClr val="black"/>
                </a:solidFill>
              </a:rPr>
              <a:t>	</a:t>
            </a:r>
            <a:r>
              <a:rPr lang="fr-CA" sz="2800" dirty="0" smtClean="0">
                <a:solidFill>
                  <a:prstClr val="black"/>
                </a:solidFill>
              </a:rPr>
              <a:t> </a:t>
            </a:r>
            <a:endParaRPr lang="fr-CA" sz="28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95286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6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heme/theme1.xml><?xml version="1.0" encoding="utf-8"?>
<a:theme xmlns:a="http://schemas.openxmlformats.org/drawingml/2006/main" name="Thème Office">
  <a:themeElements>
    <a:clrScheme name="Verve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4303</TotalTime>
  <Words>399</Words>
  <Application>Microsoft Office PowerPoint</Application>
  <PresentationFormat>Affichage à l'écran (4:3)</PresentationFormat>
  <Paragraphs>152</Paragraphs>
  <Slides>19</Slides>
  <Notes>4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19</vt:i4>
      </vt:variant>
    </vt:vector>
  </HeadingPairs>
  <TitlesOfParts>
    <vt:vector size="20" baseType="lpstr">
      <vt:lpstr>Thème Office</vt:lpstr>
      <vt:lpstr>Diapositive 1</vt:lpstr>
      <vt:lpstr>Contexte de célébrations</vt:lpstr>
      <vt:lpstr>Il y a 10 ans…en 2002 </vt:lpstr>
      <vt:lpstr>Diapositive 4</vt:lpstr>
      <vt:lpstr>Diapositive 5</vt:lpstr>
      <vt:lpstr>Diapositive 6</vt:lpstr>
      <vt:lpstr>Répartition du personnel du CSO par secteur d’activités</vt:lpstr>
      <vt:lpstr>Impact économique dans le CSO</vt:lpstr>
      <vt:lpstr>Diapositive 9</vt:lpstr>
      <vt:lpstr>Diapositive 10</vt:lpstr>
      <vt:lpstr>Diapositive 11</vt:lpstr>
      <vt:lpstr>Diapositive 12</vt:lpstr>
      <vt:lpstr>Diapositive 13</vt:lpstr>
      <vt:lpstr>Diapositive 14</vt:lpstr>
      <vt:lpstr>Diapositive 15</vt:lpstr>
      <vt:lpstr>Diapositive 16</vt:lpstr>
      <vt:lpstr>Diapositive 17</vt:lpstr>
      <vt:lpstr> Notre collège c’est plus qu’un établissement de formation postsecondaire:  « Nourrir le savoir et faire vibrer la culture » </vt:lpstr>
      <vt:lpstr>Diapositive 19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Valued Acer Customer</dc:creator>
  <cp:lastModifiedBy>Gérard</cp:lastModifiedBy>
  <cp:revision>93</cp:revision>
  <cp:lastPrinted>2012-04-16T17:24:17Z</cp:lastPrinted>
  <dcterms:created xsi:type="dcterms:W3CDTF">2011-10-05T02:10:39Z</dcterms:created>
  <dcterms:modified xsi:type="dcterms:W3CDTF">2012-04-24T16:14:34Z</dcterms:modified>
</cp:coreProperties>
</file>