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4"/>
  </p:notesMasterIdLst>
  <p:handoutMasterIdLst>
    <p:handoutMasterId r:id="rId15"/>
  </p:handoutMasterIdLst>
  <p:sldIdLst>
    <p:sldId id="256" r:id="rId2"/>
    <p:sldId id="323" r:id="rId3"/>
    <p:sldId id="324" r:id="rId4"/>
    <p:sldId id="325" r:id="rId5"/>
    <p:sldId id="326" r:id="rId6"/>
    <p:sldId id="328" r:id="rId7"/>
    <p:sldId id="316" r:id="rId8"/>
    <p:sldId id="319" r:id="rId9"/>
    <p:sldId id="318" r:id="rId10"/>
    <p:sldId id="321" r:id="rId11"/>
    <p:sldId id="322" r:id="rId12"/>
    <p:sldId id="310" r:id="rId13"/>
  </p:sldIdLst>
  <p:sldSz cx="9144000" cy="6858000" type="screen4x3"/>
  <p:notesSz cx="6662738" cy="9832975"/>
  <p:defaultTextStyle>
    <a:defPPr>
      <a:defRPr lang="fr-FR"/>
    </a:defPPr>
    <a:lvl1pPr algn="l" rtl="0" fontAlgn="base">
      <a:spcBef>
        <a:spcPct val="0"/>
      </a:spcBef>
      <a:spcAft>
        <a:spcPct val="0"/>
      </a:spcAft>
      <a:defRPr kern="1200">
        <a:solidFill>
          <a:schemeClr val="tx1"/>
        </a:solidFill>
        <a:latin typeface="Times New Roman" charset="0"/>
        <a:ea typeface="+mn-ea"/>
        <a:cs typeface="+mn-cs"/>
      </a:defRPr>
    </a:lvl1pPr>
    <a:lvl2pPr marL="457200" algn="l" rtl="0" fontAlgn="base">
      <a:spcBef>
        <a:spcPct val="0"/>
      </a:spcBef>
      <a:spcAft>
        <a:spcPct val="0"/>
      </a:spcAft>
      <a:defRPr kern="1200">
        <a:solidFill>
          <a:schemeClr val="tx1"/>
        </a:solidFill>
        <a:latin typeface="Times New Roman" charset="0"/>
        <a:ea typeface="+mn-ea"/>
        <a:cs typeface="+mn-cs"/>
      </a:defRPr>
    </a:lvl2pPr>
    <a:lvl3pPr marL="914400" algn="l" rtl="0" fontAlgn="base">
      <a:spcBef>
        <a:spcPct val="0"/>
      </a:spcBef>
      <a:spcAft>
        <a:spcPct val="0"/>
      </a:spcAft>
      <a:defRPr kern="1200">
        <a:solidFill>
          <a:schemeClr val="tx1"/>
        </a:solidFill>
        <a:latin typeface="Times New Roman" charset="0"/>
        <a:ea typeface="+mn-ea"/>
        <a:cs typeface="+mn-cs"/>
      </a:defRPr>
    </a:lvl3pPr>
    <a:lvl4pPr marL="1371600" algn="l" rtl="0" fontAlgn="base">
      <a:spcBef>
        <a:spcPct val="0"/>
      </a:spcBef>
      <a:spcAft>
        <a:spcPct val="0"/>
      </a:spcAft>
      <a:defRPr kern="1200">
        <a:solidFill>
          <a:schemeClr val="tx1"/>
        </a:solidFill>
        <a:latin typeface="Times New Roman" charset="0"/>
        <a:ea typeface="+mn-ea"/>
        <a:cs typeface="+mn-cs"/>
      </a:defRPr>
    </a:lvl4pPr>
    <a:lvl5pPr marL="1828800" algn="l" rtl="0" fontAlgn="base">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396" autoAdjust="0"/>
  </p:normalViewPr>
  <p:slideViewPr>
    <p:cSldViewPr>
      <p:cViewPr varScale="1">
        <p:scale>
          <a:sx n="41" d="100"/>
          <a:sy n="41" d="100"/>
        </p:scale>
        <p:origin x="-726" y="-102"/>
      </p:cViewPr>
      <p:guideLst>
        <p:guide orient="horz" pos="2160"/>
        <p:guide pos="2880"/>
      </p:guideLst>
    </p:cSldViewPr>
  </p:slideViewPr>
  <p:outlineViewPr>
    <p:cViewPr>
      <p:scale>
        <a:sx n="33" d="100"/>
        <a:sy n="33" d="100"/>
      </p:scale>
      <p:origin x="0" y="2341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CA"/>
          </a:p>
        </p:txBody>
      </p:sp>
      <p:sp>
        <p:nvSpPr>
          <p:cNvPr id="59395" name="Rectangle 3"/>
          <p:cNvSpPr>
            <a:spLocks noGrp="1" noChangeArrowheads="1"/>
          </p:cNvSpPr>
          <p:nvPr>
            <p:ph type="dt" sz="quarter" idx="1"/>
          </p:nvPr>
        </p:nvSpPr>
        <p:spPr bwMode="auto">
          <a:xfrm>
            <a:off x="3775075"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38465A0-3377-4E66-BD29-9DD382A7EF30}" type="datetimeFigureOut">
              <a:rPr lang="en-CA"/>
              <a:pPr>
                <a:defRPr/>
              </a:pPr>
              <a:t>24/11/2011</a:t>
            </a:fld>
            <a:endParaRPr lang="en-CA"/>
          </a:p>
        </p:txBody>
      </p:sp>
      <p:sp>
        <p:nvSpPr>
          <p:cNvPr id="59396" name="Rectangle 4"/>
          <p:cNvSpPr>
            <a:spLocks noGrp="1" noChangeArrowheads="1"/>
          </p:cNvSpPr>
          <p:nvPr>
            <p:ph type="ftr" sz="quarter" idx="2"/>
          </p:nvPr>
        </p:nvSpPr>
        <p:spPr bwMode="auto">
          <a:xfrm>
            <a:off x="0"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CA"/>
          </a:p>
        </p:txBody>
      </p:sp>
      <p:sp>
        <p:nvSpPr>
          <p:cNvPr id="59397" name="Rectangle 5"/>
          <p:cNvSpPr>
            <a:spLocks noGrp="1" noChangeArrowheads="1"/>
          </p:cNvSpPr>
          <p:nvPr>
            <p:ph type="sldNum" sz="quarter" idx="3"/>
          </p:nvPr>
        </p:nvSpPr>
        <p:spPr bwMode="auto">
          <a:xfrm>
            <a:off x="3775075" y="9340850"/>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40F1AD8-824E-46CA-A770-CA6E4AB73E5B}" type="slidenum">
              <a:rPr lang="en-CA"/>
              <a:pPr>
                <a:defRPr/>
              </a:pPr>
              <a:t>‹N°›</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10243" name="Rectangle 3"/>
          <p:cNvSpPr>
            <a:spLocks noGrp="1" noChangeArrowheads="1"/>
          </p:cNvSpPr>
          <p:nvPr>
            <p:ph type="dt" idx="1"/>
          </p:nvPr>
        </p:nvSpPr>
        <p:spPr bwMode="auto">
          <a:xfrm>
            <a:off x="3773488" y="0"/>
            <a:ext cx="288766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15364" name="Rectangle 4"/>
          <p:cNvSpPr>
            <a:spLocks noRo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66750" y="4670425"/>
            <a:ext cx="5329238" cy="442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0246" name="Rectangle 6"/>
          <p:cNvSpPr>
            <a:spLocks noGrp="1" noChangeArrowheads="1"/>
          </p:cNvSpPr>
          <p:nvPr>
            <p:ph type="ftr" sz="quarter" idx="4"/>
          </p:nvPr>
        </p:nvSpPr>
        <p:spPr bwMode="auto">
          <a:xfrm>
            <a:off x="0" y="9339263"/>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10247" name="Rectangle 7"/>
          <p:cNvSpPr>
            <a:spLocks noGrp="1" noChangeArrowheads="1"/>
          </p:cNvSpPr>
          <p:nvPr>
            <p:ph type="sldNum" sz="quarter" idx="5"/>
          </p:nvPr>
        </p:nvSpPr>
        <p:spPr bwMode="auto">
          <a:xfrm>
            <a:off x="3773488" y="9339263"/>
            <a:ext cx="288766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7283414-B4A3-4F1C-98A1-17ABC9BFD1AF}" type="slidenum">
              <a:rPr lang="fr-FR"/>
              <a:pPr>
                <a:defRPr/>
              </a:pPr>
              <a:t>‹N°›</a:t>
            </a:fld>
            <a:endParaRPr lang="fr-F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C960CD7-3C4F-4F25-BADE-80FD9118E48D}" type="slidenum">
              <a:rPr lang="fr-FR" smtClean="0"/>
              <a:pPr/>
              <a:t>1</a:t>
            </a:fld>
            <a:endParaRPr lang="fr-FR"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z="2000" b="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p:cNvSpPr>
            <a:spLocks noGrp="1" noRot="1" noChangeAspect="1" noTextEdit="1"/>
          </p:cNvSpPr>
          <p:nvPr>
            <p:ph type="sldImg"/>
          </p:nvPr>
        </p:nvSpPr>
        <p:spPr>
          <a:ln/>
        </p:spPr>
      </p:sp>
      <p:sp>
        <p:nvSpPr>
          <p:cNvPr id="20483" name="Espace réservé des commentaires 2"/>
          <p:cNvSpPr>
            <a:spLocks noGrp="1"/>
          </p:cNvSpPr>
          <p:nvPr>
            <p:ph type="body" idx="1"/>
          </p:nvPr>
        </p:nvSpPr>
        <p:spPr>
          <a:noFill/>
          <a:ln/>
        </p:spPr>
        <p:txBody>
          <a:bodyPr/>
          <a:lstStyle/>
          <a:p>
            <a:r>
              <a:rPr lang="fr-CA" smtClean="0"/>
              <a:t>Les immigrants et les nouveaux arrivants francophones contribuent à la croissance et à la vitalité de la communauté franco-ontarienne.</a:t>
            </a:r>
            <a:endParaRPr lang="fr-FR" smtClean="0"/>
          </a:p>
        </p:txBody>
      </p:sp>
      <p:sp>
        <p:nvSpPr>
          <p:cNvPr id="20484" name="Espace réservé du numéro de diapositive 3"/>
          <p:cNvSpPr>
            <a:spLocks noGrp="1"/>
          </p:cNvSpPr>
          <p:nvPr>
            <p:ph type="sldNum" sz="quarter" idx="5"/>
          </p:nvPr>
        </p:nvSpPr>
        <p:spPr>
          <a:noFill/>
        </p:spPr>
        <p:txBody>
          <a:bodyPr/>
          <a:lstStyle/>
          <a:p>
            <a:fld id="{86F55650-2B3B-4180-8CAA-41BFC1BE9E24}" type="slidenum">
              <a:rPr lang="fr-FR" smtClean="0"/>
              <a:pPr/>
              <a:t>10</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a:ln/>
        </p:spPr>
      </p:sp>
      <p:sp>
        <p:nvSpPr>
          <p:cNvPr id="21507" name="Espace réservé des commentaires 2"/>
          <p:cNvSpPr>
            <a:spLocks noGrp="1"/>
          </p:cNvSpPr>
          <p:nvPr>
            <p:ph type="body" idx="1"/>
          </p:nvPr>
        </p:nvSpPr>
        <p:spPr>
          <a:noFill/>
          <a:ln/>
        </p:spPr>
        <p:txBody>
          <a:bodyPr/>
          <a:lstStyle/>
          <a:p>
            <a:r>
              <a:rPr lang="fr-CA" smtClean="0"/>
              <a:t>On a droit à des services en français dans plusieurs sections au sein de notre hôpital, pour ne citer que ce cas. Il faut exiger l’accès à ces services, lutter pour une équité et pour le respect de la LSF. </a:t>
            </a:r>
            <a:endParaRPr lang="fr-FR" smtClean="0"/>
          </a:p>
          <a:p>
            <a:endParaRPr lang="fr-FR" smtClean="0"/>
          </a:p>
        </p:txBody>
      </p:sp>
      <p:sp>
        <p:nvSpPr>
          <p:cNvPr id="21508" name="Espace réservé du numéro de diapositive 3"/>
          <p:cNvSpPr>
            <a:spLocks noGrp="1"/>
          </p:cNvSpPr>
          <p:nvPr>
            <p:ph type="sldNum" sz="quarter" idx="5"/>
          </p:nvPr>
        </p:nvSpPr>
        <p:spPr>
          <a:noFill/>
        </p:spPr>
        <p:txBody>
          <a:bodyPr/>
          <a:lstStyle/>
          <a:p>
            <a:fld id="{086ED985-4D7F-48F5-92F7-02993D2E5B0C}" type="slidenum">
              <a:rPr lang="fr-FR" smtClean="0"/>
              <a:pPr/>
              <a:t>11</a:t>
            </a:fld>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47283414-B4A3-4F1C-98A1-17ABC9BFD1AF}" type="slidenum">
              <a:rPr lang="fr-FR" smtClean="0"/>
              <a:pPr>
                <a:defRPr/>
              </a:pPr>
              <a:t>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47283414-B4A3-4F1C-98A1-17ABC9BFD1AF}" type="slidenum">
              <a:rPr lang="fr-FR" smtClean="0"/>
              <a:pPr>
                <a:defRPr/>
              </a:pPr>
              <a:t>3</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47283414-B4A3-4F1C-98A1-17ABC9BFD1AF}" type="slidenum">
              <a:rPr lang="fr-FR" smtClean="0"/>
              <a:pPr>
                <a:defRPr/>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47283414-B4A3-4F1C-98A1-17ABC9BFD1AF}" type="slidenum">
              <a:rPr lang="fr-FR" smtClean="0"/>
              <a:pPr>
                <a:defRPr/>
              </a:pPr>
              <a:t>5</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47283414-B4A3-4F1C-98A1-17ABC9BFD1AF}" type="slidenum">
              <a:rPr lang="fr-FR" smtClean="0"/>
              <a:pPr>
                <a:defRPr/>
              </a:pPr>
              <a:t>6</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commentaires 2"/>
          <p:cNvSpPr>
            <a:spLocks noGrp="1"/>
          </p:cNvSpPr>
          <p:nvPr>
            <p:ph type="body" idx="1"/>
          </p:nvPr>
        </p:nvSpPr>
        <p:spPr>
          <a:noFill/>
          <a:ln/>
        </p:spPr>
        <p:txBody>
          <a:bodyPr/>
          <a:lstStyle/>
          <a:p>
            <a:r>
              <a:rPr lang="fr-CA" smtClean="0"/>
              <a:t>Cela vaut aussi bien pour le domaine de la santé que pour les autres domaines.</a:t>
            </a:r>
            <a:endParaRPr lang="fr-FR" smtClean="0"/>
          </a:p>
          <a:p>
            <a:endParaRPr lang="fr-FR" smtClean="0"/>
          </a:p>
        </p:txBody>
      </p:sp>
      <p:sp>
        <p:nvSpPr>
          <p:cNvPr id="17412" name="Espace réservé du numéro de diapositive 3"/>
          <p:cNvSpPr>
            <a:spLocks noGrp="1"/>
          </p:cNvSpPr>
          <p:nvPr>
            <p:ph type="sldNum" sz="quarter" idx="5"/>
          </p:nvPr>
        </p:nvSpPr>
        <p:spPr>
          <a:noFill/>
        </p:spPr>
        <p:txBody>
          <a:bodyPr/>
          <a:lstStyle/>
          <a:p>
            <a:fld id="{B7FE3772-BD44-4F6B-9AD3-227884487745}" type="slidenum">
              <a:rPr lang="fr-FR" smtClean="0"/>
              <a:pPr/>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p:cNvSpPr>
            <a:spLocks noGrp="1" noRot="1" noChangeAspect="1" noTextEdit="1"/>
          </p:cNvSpPr>
          <p:nvPr>
            <p:ph type="sldImg"/>
          </p:nvPr>
        </p:nvSpPr>
        <p:spPr>
          <a:ln/>
        </p:spPr>
      </p:sp>
      <p:sp>
        <p:nvSpPr>
          <p:cNvPr id="18435" name="Espace réservé des commentaires 2"/>
          <p:cNvSpPr>
            <a:spLocks noGrp="1"/>
          </p:cNvSpPr>
          <p:nvPr>
            <p:ph type="body" idx="1"/>
          </p:nvPr>
        </p:nvSpPr>
        <p:spPr>
          <a:noFill/>
          <a:ln/>
        </p:spPr>
        <p:txBody>
          <a:bodyPr/>
          <a:lstStyle/>
          <a:p>
            <a:r>
              <a:rPr lang="fr-CA" smtClean="0"/>
              <a:t>La confiance doit régner dans ce domaine entre le prestataire de services et le bénéficiaire de ces services. C’est une question de sécurité, une question vitale.</a:t>
            </a:r>
            <a:endParaRPr lang="fr-FR" smtClean="0"/>
          </a:p>
          <a:p>
            <a:endParaRPr lang="fr-FR" smtClean="0"/>
          </a:p>
        </p:txBody>
      </p:sp>
      <p:sp>
        <p:nvSpPr>
          <p:cNvPr id="18436" name="Espace réservé du numéro de diapositive 3"/>
          <p:cNvSpPr>
            <a:spLocks noGrp="1"/>
          </p:cNvSpPr>
          <p:nvPr>
            <p:ph type="sldNum" sz="quarter" idx="5"/>
          </p:nvPr>
        </p:nvSpPr>
        <p:spPr>
          <a:noFill/>
        </p:spPr>
        <p:txBody>
          <a:bodyPr/>
          <a:lstStyle/>
          <a:p>
            <a:fld id="{BFB9D7D5-5339-4647-8B94-0FF555B2C6A1}" type="slidenum">
              <a:rPr lang="fr-FR" smtClean="0"/>
              <a:pPr/>
              <a:t>8</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p:spPr>
      </p:sp>
      <p:sp>
        <p:nvSpPr>
          <p:cNvPr id="19459" name="Espace réservé des commentaires 2"/>
          <p:cNvSpPr>
            <a:spLocks noGrp="1"/>
          </p:cNvSpPr>
          <p:nvPr>
            <p:ph type="body" idx="1"/>
          </p:nvPr>
        </p:nvSpPr>
        <p:spPr>
          <a:noFill/>
          <a:ln/>
        </p:spPr>
        <p:txBody>
          <a:bodyPr/>
          <a:lstStyle/>
          <a:p>
            <a:endParaRPr lang="fr-FR" smtClean="0"/>
          </a:p>
        </p:txBody>
      </p:sp>
      <p:sp>
        <p:nvSpPr>
          <p:cNvPr id="19460" name="Espace réservé du numéro de diapositive 3"/>
          <p:cNvSpPr>
            <a:spLocks noGrp="1"/>
          </p:cNvSpPr>
          <p:nvPr>
            <p:ph type="sldNum" sz="quarter" idx="5"/>
          </p:nvPr>
        </p:nvSpPr>
        <p:spPr>
          <a:noFill/>
        </p:spPr>
        <p:txBody>
          <a:bodyPr/>
          <a:lstStyle/>
          <a:p>
            <a:fld id="{66F448A1-6921-43B3-9239-7682799D9F11}" type="slidenum">
              <a:rPr lang="fr-FR" smtClean="0"/>
              <a:pPr/>
              <a:t>9</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a:defRPr/>
            </a:pPr>
            <a:endParaRPr lang="en-US" sz="2400" dirty="0">
              <a:latin typeface="Times New Roman" pitchFamily="18"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a:defRPr/>
              </a:pPr>
              <a:endParaRPr lang="en-US" sz="2400" dirty="0">
                <a:latin typeface="Times New Roman" pitchFamily="18"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a:defRPr/>
              </a:pPr>
              <a:endParaRPr lang="en-US" sz="2400" dirty="0">
                <a:latin typeface="Times New Roman" pitchFamily="18"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fr-FR" dirty="0">
                <a:latin typeface="Times New Roman" pitchFamily="18" charset="0"/>
              </a:endParaRPr>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grpSp>
      <p:sp>
        <p:nvSpPr>
          <p:cNvPr id="17411" name="Rectangle 3"/>
          <p:cNvSpPr>
            <a:spLocks noGrp="1" noChangeArrowheads="1"/>
          </p:cNvSpPr>
          <p:nvPr>
            <p:ph type="ctrTitle"/>
          </p:nvPr>
        </p:nvSpPr>
        <p:spPr>
          <a:xfrm>
            <a:off x="762000" y="1371600"/>
            <a:ext cx="7696200" cy="2057400"/>
          </a:xfrm>
        </p:spPr>
        <p:txBody>
          <a:bodyPr/>
          <a:lstStyle>
            <a:lvl1pPr>
              <a:defRPr sz="5400"/>
            </a:lvl1pPr>
          </a:lstStyle>
          <a:p>
            <a:r>
              <a:rPr lang="fr-FR"/>
              <a:t>Cliquez pour modifier le style du titre</a:t>
            </a:r>
          </a:p>
        </p:txBody>
      </p:sp>
      <p:sp>
        <p:nvSpPr>
          <p:cNvPr id="1741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fr-FR"/>
              <a:t>Cliquez pour modifier le style des sous-titres du masque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fr-FR"/>
          </a:p>
        </p:txBody>
      </p:sp>
      <p:sp>
        <p:nvSpPr>
          <p:cNvPr id="13" name="Rectangle 6"/>
          <p:cNvSpPr>
            <a:spLocks noGrp="1" noChangeArrowheads="1"/>
          </p:cNvSpPr>
          <p:nvPr>
            <p:ph type="ftr" sz="quarter" idx="11"/>
          </p:nvPr>
        </p:nvSpPr>
        <p:spPr/>
        <p:txBody>
          <a:bodyPr/>
          <a:lstStyle>
            <a:lvl1pPr>
              <a:defRPr/>
            </a:lvl1pPr>
          </a:lstStyle>
          <a:p>
            <a:pPr>
              <a:defRPr/>
            </a:pPr>
            <a:endParaRPr lang="fr-FR"/>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1AF3E3A1-C92A-4664-9998-63D2348C9DFB}" type="slidenum">
              <a:rPr lang="fr-FR"/>
              <a:pPr>
                <a:defRPr/>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ADF3C6D-52ED-44EF-B116-E36966EEB2C6}"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0"/>
            <a:ext cx="2057400" cy="5597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533400"/>
            <a:ext cx="6019800" cy="5597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2816DA2A-44F2-4028-9995-9C395BF36EAD}"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A3CAD68D-13A1-4DDB-85F4-5DE53C6DFB5E}"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98DCA681-6752-4886-B634-609692C3B1EC}"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2506A237-2679-4B0C-AD31-A7102F51E986}"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4B69FA10-91A9-4F08-BF05-3AA23D8498A3}"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C19ECBEC-419C-4F8C-B0DE-DDBD4BCC6C12}"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8BB5163C-86F8-4D8C-BA85-F5F86A81B9DD}"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E7D3A3B-9BD8-4688-A8AE-DA386AB85EA4}"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87DA865-BB30-4CBA-9A54-0F6AA933F35D}"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638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fr-FR"/>
          </a:p>
        </p:txBody>
      </p:sp>
      <p:sp>
        <p:nvSpPr>
          <p:cNvPr id="1638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fr-FR"/>
          </a:p>
        </p:txBody>
      </p:sp>
      <p:sp>
        <p:nvSpPr>
          <p:cNvPr id="1639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FDD634F3-F124-4FC2-89BD-C1FE506C12F7}" type="slidenum">
              <a:rPr lang="fr-FR"/>
              <a:pPr>
                <a:defRPr/>
              </a:pPr>
              <a:t>‹N°›</a:t>
            </a:fld>
            <a:endParaRPr lang="fr-FR" dirty="0"/>
          </a:p>
        </p:txBody>
      </p:sp>
      <p:grpSp>
        <p:nvGrpSpPr>
          <p:cNvPr id="1031" name="Group 7"/>
          <p:cNvGrpSpPr>
            <a:grpSpLocks/>
          </p:cNvGrpSpPr>
          <p:nvPr/>
        </p:nvGrpSpPr>
        <p:grpSpPr bwMode="auto">
          <a:xfrm>
            <a:off x="279400" y="152400"/>
            <a:ext cx="8686800" cy="1600200"/>
            <a:chOff x="176" y="96"/>
            <a:chExt cx="5472" cy="1008"/>
          </a:xfrm>
        </p:grpSpPr>
        <p:sp>
          <p:nvSpPr>
            <p:cNvPr id="1639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fr-FR" dirty="0">
                <a:latin typeface="Times New Roman" pitchFamily="18" charset="0"/>
              </a:endParaRPr>
            </a:p>
          </p:txBody>
        </p:sp>
        <p:sp>
          <p:nvSpPr>
            <p:cNvPr id="1639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sp>
          <p:nvSpPr>
            <p:cNvPr id="1639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sp>
          <p:nvSpPr>
            <p:cNvPr id="1639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sp>
          <p:nvSpPr>
            <p:cNvPr id="1639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a:defRPr/>
              </a:pPr>
              <a:endParaRPr lang="en-US" sz="2400" dirty="0">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878"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4213" y="836613"/>
            <a:ext cx="7696200" cy="2447925"/>
          </a:xfrm>
        </p:spPr>
        <p:txBody>
          <a:bodyPr/>
          <a:lstStyle/>
          <a:p>
            <a:pPr algn="ctr" eaLnBrk="1" hangingPunct="1"/>
            <a:r>
              <a:rPr lang="fr-FR" sz="3600" b="1" i="1" smtClean="0"/>
              <a:t>5 raisons pour demander les services en français : </a:t>
            </a:r>
            <a:r>
              <a:rPr lang="fr-FR" sz="3600" b="1" i="1" smtClean="0">
                <a:solidFill>
                  <a:schemeClr val="bg2"/>
                </a:solidFill>
              </a:rPr>
              <a:t>prospection du domaine de la santé avec les immigrants et les nouveaux arrivants</a:t>
            </a:r>
            <a:endParaRPr lang="fr-FR" sz="3600" b="1" smtClean="0">
              <a:solidFill>
                <a:schemeClr val="bg2"/>
              </a:solidFill>
            </a:endParaRPr>
          </a:p>
        </p:txBody>
      </p:sp>
      <p:sp>
        <p:nvSpPr>
          <p:cNvPr id="3075" name="Rectangle 3"/>
          <p:cNvSpPr>
            <a:spLocks noGrp="1" noChangeArrowheads="1"/>
          </p:cNvSpPr>
          <p:nvPr>
            <p:ph type="subTitle" idx="1"/>
          </p:nvPr>
        </p:nvSpPr>
        <p:spPr>
          <a:xfrm>
            <a:off x="685800" y="3716338"/>
            <a:ext cx="7696200" cy="2279650"/>
          </a:xfrm>
        </p:spPr>
        <p:txBody>
          <a:bodyPr/>
          <a:lstStyle/>
          <a:p>
            <a:pPr eaLnBrk="1" hangingPunct="1"/>
            <a:r>
              <a:rPr lang="fr-CA" b="1" smtClean="0">
                <a:latin typeface="Times New Roman" charset="0"/>
              </a:rPr>
              <a:t>Amélie Hien</a:t>
            </a:r>
          </a:p>
          <a:p>
            <a:pPr eaLnBrk="1" hangingPunct="1"/>
            <a:r>
              <a:rPr lang="fr-CA" smtClean="0">
                <a:latin typeface="Times New Roman" charset="0"/>
              </a:rPr>
              <a:t>ahien@laurentienne.ca</a:t>
            </a:r>
            <a:r>
              <a:rPr lang="fr-CA" b="1" smtClean="0">
                <a:latin typeface="Times New Roman" charset="0"/>
              </a:rPr>
              <a:t> 			</a:t>
            </a:r>
          </a:p>
          <a:p>
            <a:pPr eaLnBrk="1" hangingPunct="1"/>
            <a:r>
              <a:rPr lang="fr-CA" smtClean="0">
                <a:latin typeface="Times New Roman" charset="0"/>
              </a:rPr>
              <a:t>Université laurentienne</a:t>
            </a:r>
          </a:p>
          <a:p>
            <a:pPr eaLnBrk="1" hangingPunct="1"/>
            <a:r>
              <a:rPr lang="fr-CA" smtClean="0">
                <a:latin typeface="Times New Roman" charset="0"/>
              </a:rPr>
              <a:t>Département d’études françaises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p:txBody>
          <a:bodyPr/>
          <a:lstStyle/>
          <a:p>
            <a:pPr>
              <a:defRPr/>
            </a:pPr>
            <a:r>
              <a:rPr lang="fr-CA" sz="3600" b="1" dirty="0" smtClean="0">
                <a:solidFill>
                  <a:schemeClr val="tx2">
                    <a:lumMod val="75000"/>
                    <a:lumOff val="25000"/>
                  </a:schemeClr>
                </a:solidFill>
              </a:rPr>
              <a:t>4.</a:t>
            </a:r>
            <a:r>
              <a:rPr lang="fr-CA" sz="3600" dirty="0" smtClean="0"/>
              <a:t>Éviter l’assimilation tout en encourageant les francophones à parler leur langue</a:t>
            </a:r>
            <a:endParaRPr lang="fr-FR" sz="3600" dirty="0" smtClean="0"/>
          </a:p>
        </p:txBody>
      </p:sp>
      <p:sp>
        <p:nvSpPr>
          <p:cNvPr id="12291" name="Espace réservé du contenu 2"/>
          <p:cNvSpPr>
            <a:spLocks noGrp="1"/>
          </p:cNvSpPr>
          <p:nvPr>
            <p:ph idx="1"/>
          </p:nvPr>
        </p:nvSpPr>
        <p:spPr/>
        <p:txBody>
          <a:bodyPr/>
          <a:lstStyle/>
          <a:p>
            <a:r>
              <a:rPr lang="fr-CA" sz="2800" smtClean="0"/>
              <a:t>Il faut faire quelques pressions pour que les choses changent et que la communauté continue à exister et à survivre dans sa langue. Autrement, ça va être l’assimilation graduelle et c’est fini. </a:t>
            </a:r>
          </a:p>
          <a:p>
            <a:pPr>
              <a:buFont typeface="Wingdings" pitchFamily="2" charset="2"/>
              <a:buNone/>
            </a:pPr>
            <a:endParaRPr lang="fr-FR" sz="2800" smtClean="0"/>
          </a:p>
          <a:p>
            <a:r>
              <a:rPr lang="fr-CA" sz="2800" smtClean="0"/>
              <a:t>Et, le fait de pouvoir parler les deux langues n’exclut pas la pénurie dans ta langue première. (…) Oui, je comprends très bien l’anglais, mais je préfère me faire servir en français. (In033)</a:t>
            </a:r>
            <a:endParaRPr lang="fr-FR"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ctrTitle"/>
          </p:nvPr>
        </p:nvSpPr>
        <p:spPr>
          <a:xfrm>
            <a:off x="762000" y="1052513"/>
            <a:ext cx="7696200" cy="2520950"/>
          </a:xfrm>
        </p:spPr>
        <p:txBody>
          <a:bodyPr/>
          <a:lstStyle/>
          <a:p>
            <a:pPr>
              <a:defRPr/>
            </a:pPr>
            <a:r>
              <a:rPr lang="fr-CA" sz="3300" b="1" dirty="0" smtClean="0">
                <a:solidFill>
                  <a:schemeClr val="tx2">
                    <a:lumMod val="75000"/>
                    <a:lumOff val="25000"/>
                  </a:schemeClr>
                </a:solidFill>
              </a:rPr>
              <a:t>5. </a:t>
            </a:r>
            <a:r>
              <a:rPr lang="fr-CA" sz="3300" dirty="0" smtClean="0"/>
              <a:t>Promouvoir la LSF encore méconnue de bien de personnes dont des immigrants et nouveaux arrivants tout en encourageant la demande de services en français dans les organismes désignés </a:t>
            </a:r>
            <a:endParaRPr lang="fr-FR" sz="3300" dirty="0" smtClean="0"/>
          </a:p>
        </p:txBody>
      </p:sp>
      <p:sp>
        <p:nvSpPr>
          <p:cNvPr id="8195" name="Sous-titre 2"/>
          <p:cNvSpPr>
            <a:spLocks noGrp="1"/>
          </p:cNvSpPr>
          <p:nvPr>
            <p:ph type="subTitle" idx="1"/>
          </p:nvPr>
        </p:nvSpPr>
        <p:spPr>
          <a:xfrm>
            <a:off x="468313" y="3573463"/>
            <a:ext cx="8280400" cy="2519362"/>
          </a:xfrm>
        </p:spPr>
        <p:txBody>
          <a:bodyPr/>
          <a:lstStyle/>
          <a:p>
            <a:pPr>
              <a:defRPr/>
            </a:pPr>
            <a:r>
              <a:rPr lang="fr-CA" sz="2500" dirty="0" smtClean="0">
                <a:latin typeface="+mn-lt"/>
              </a:rPr>
              <a:t>- Parce qu’on n’a pas le choix, on vit avec. (…)  On va se plaindre, qui va écouter ? (In016)   </a:t>
            </a:r>
            <a:endParaRPr lang="fr-FR" sz="2500" dirty="0" smtClean="0">
              <a:latin typeface="+mn-lt"/>
            </a:endParaRPr>
          </a:p>
          <a:p>
            <a:pPr>
              <a:defRPr/>
            </a:pPr>
            <a:r>
              <a:rPr lang="fr-CA" sz="2500" dirty="0" smtClean="0">
                <a:solidFill>
                  <a:schemeClr val="tx2">
                    <a:lumMod val="90000"/>
                    <a:lumOff val="10000"/>
                  </a:schemeClr>
                </a:solidFill>
                <a:latin typeface="+mn-lt"/>
              </a:rPr>
              <a:t>- Mais on ne peut pas exiger les services en français comme un droit. (In027) </a:t>
            </a:r>
            <a:endParaRPr lang="fr-FR" sz="2500" dirty="0" smtClean="0">
              <a:solidFill>
                <a:schemeClr val="tx2">
                  <a:lumMod val="90000"/>
                  <a:lumOff val="10000"/>
                </a:schemeClr>
              </a:solidFill>
              <a:latin typeface="+mn-lt"/>
            </a:endParaRPr>
          </a:p>
          <a:p>
            <a:pPr>
              <a:defRPr/>
            </a:pPr>
            <a:r>
              <a:rPr lang="fr-CA" sz="2500" dirty="0" smtClean="0">
                <a:latin typeface="+mn-lt"/>
              </a:rPr>
              <a:t> - Il faut exiger l’équité d’accès  aux services et le respect de la LSF.  (In033)</a:t>
            </a:r>
            <a:endParaRPr lang="fr-FR" sz="2500" dirty="0" smtClean="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Espace réservé du contenu 3" descr="Collines.jpg"/>
          <p:cNvPicPr>
            <a:picLocks noGrp="1" noChangeAspect="1"/>
          </p:cNvPicPr>
          <p:nvPr>
            <p:ph idx="1"/>
          </p:nvPr>
        </p:nvPicPr>
        <p:blipFill>
          <a:blip r:embed="rId3" cstate="print"/>
          <a:srcRect/>
          <a:stretch>
            <a:fillRect/>
          </a:stretch>
        </p:blipFill>
        <p:spPr>
          <a:xfrm>
            <a:off x="1428750" y="3143250"/>
            <a:ext cx="5857875" cy="2873375"/>
          </a:xfrm>
        </p:spPr>
      </p:pic>
      <p:sp>
        <p:nvSpPr>
          <p:cNvPr id="14339" name="Titre 1"/>
          <p:cNvSpPr>
            <a:spLocks noGrp="1"/>
          </p:cNvSpPr>
          <p:nvPr>
            <p:ph type="title"/>
          </p:nvPr>
        </p:nvSpPr>
        <p:spPr/>
        <p:txBody>
          <a:bodyPr/>
          <a:lstStyle/>
          <a:p>
            <a:pPr algn="ctr"/>
            <a:r>
              <a:rPr lang="fr-CA" sz="6000" smtClean="0"/>
              <a:t>Merci de votre attention</a:t>
            </a:r>
            <a:endParaRPr lang="fr-FR" sz="60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533400"/>
            <a:ext cx="8229600" cy="1023938"/>
          </a:xfrm>
        </p:spPr>
        <p:txBody>
          <a:bodyPr/>
          <a:lstStyle/>
          <a:p>
            <a:pPr algn="ctr"/>
            <a:r>
              <a:rPr lang="fr-CA" smtClean="0"/>
              <a:t>Préalables aux 5 raisons retenues</a:t>
            </a:r>
            <a:endParaRPr lang="fr-FR" smtClean="0"/>
          </a:p>
        </p:txBody>
      </p:sp>
      <p:sp>
        <p:nvSpPr>
          <p:cNvPr id="4099" name="Espace réservé du contenu 2"/>
          <p:cNvSpPr>
            <a:spLocks noGrp="1"/>
          </p:cNvSpPr>
          <p:nvPr>
            <p:ph idx="1"/>
          </p:nvPr>
        </p:nvSpPr>
        <p:spPr>
          <a:xfrm>
            <a:off x="0" y="1828800"/>
            <a:ext cx="9144000" cy="5029200"/>
          </a:xfrm>
        </p:spPr>
        <p:txBody>
          <a:bodyPr/>
          <a:lstStyle/>
          <a:p>
            <a:pPr>
              <a:buFont typeface="Wingdings" pitchFamily="2" charset="2"/>
              <a:buNone/>
            </a:pPr>
            <a:r>
              <a:rPr lang="fr-CA" smtClean="0"/>
              <a:t>	Le fait de s’établir dans un nouveau milieu et le fait d’avoir une culture d’origine différente de celle du milieu d’accueil sont, entre autres, des facteurs qui peuvent distinguer l’immigrant du non immigrant dans l’accès aux services. Toutefois, dans le cadre de  cette présentation, nous ne prendrons en considération que la langue, puisque c’est surtout la question linguistique qui nous préoccupe aujourd’hui au Colloque célébrant les 25 ans de la LSF.</a:t>
            </a:r>
            <a:endParaRPr lang="fr-FR" smtClean="0"/>
          </a:p>
          <a:p>
            <a:endParaRPr lang="fr-F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457200" y="533400"/>
            <a:ext cx="8229600" cy="1166813"/>
          </a:xfrm>
        </p:spPr>
        <p:txBody>
          <a:bodyPr/>
          <a:lstStyle/>
          <a:p>
            <a:pPr algn="ctr"/>
            <a:r>
              <a:rPr lang="fr-CA" sz="4000" smtClean="0"/>
              <a:t>Préalables aux 5 raisons retenues (suite)</a:t>
            </a:r>
            <a:endParaRPr lang="fr-FR" sz="4000" smtClean="0"/>
          </a:p>
        </p:txBody>
      </p:sp>
      <p:sp>
        <p:nvSpPr>
          <p:cNvPr id="5123" name="Espace réservé du contenu 2"/>
          <p:cNvSpPr>
            <a:spLocks noGrp="1"/>
          </p:cNvSpPr>
          <p:nvPr>
            <p:ph idx="1"/>
          </p:nvPr>
        </p:nvSpPr>
        <p:spPr>
          <a:xfrm>
            <a:off x="0" y="1828800"/>
            <a:ext cx="9144000" cy="5029200"/>
          </a:xfrm>
        </p:spPr>
        <p:txBody>
          <a:bodyPr/>
          <a:lstStyle/>
          <a:p>
            <a:pPr>
              <a:buFont typeface="Wingdings" pitchFamily="2" charset="2"/>
              <a:buNone/>
            </a:pPr>
            <a:r>
              <a:rPr lang="fr-CA" smtClean="0"/>
              <a:t>	En ne prenant en compte que la langue, les points que nous soulevons ici valent aussi bien pour les immigrants que pour les non immigrants francophones. Cependant, il faut souligner que, contrairement à la plupart des Franco-Ontariens, nous avons rencontré dans le cadre de notre étude de très nombreux immigrants francophones qui parlaient très peu ou pas du tout l’anglais, d’où l’importance d’avoir accès à des services en français.</a:t>
            </a:r>
            <a:endParaRPr lang="fr-F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457200" y="0"/>
            <a:ext cx="8229600" cy="1844675"/>
          </a:xfrm>
        </p:spPr>
        <p:txBody>
          <a:bodyPr/>
          <a:lstStyle/>
          <a:p>
            <a:pPr algn="ctr"/>
            <a:r>
              <a:rPr lang="fr-CA" smtClean="0"/>
              <a:t>Préalables aux 5 raisons retenues (fin)</a:t>
            </a:r>
            <a:endParaRPr lang="fr-FR" smtClean="0"/>
          </a:p>
        </p:txBody>
      </p:sp>
      <p:sp>
        <p:nvSpPr>
          <p:cNvPr id="6147" name="Espace réservé du contenu 2"/>
          <p:cNvSpPr>
            <a:spLocks noGrp="1"/>
          </p:cNvSpPr>
          <p:nvPr>
            <p:ph idx="1"/>
          </p:nvPr>
        </p:nvSpPr>
        <p:spPr>
          <a:xfrm>
            <a:off x="457200" y="1828800"/>
            <a:ext cx="8229600" cy="4552950"/>
          </a:xfrm>
        </p:spPr>
        <p:txBody>
          <a:bodyPr/>
          <a:lstStyle/>
          <a:p>
            <a:r>
              <a:rPr lang="fr-CA" smtClean="0"/>
              <a:t>En effet, pour faciliter leur intégration sociale et professionnelle, il est nécessaire pour les nouveaux arrivants et les immigrants francophones qui choisissent de s’établir en Ontario, de pouvoir comprendre le fonctionnement des institutions et organismes de la place; ce qui ne pourrait se faire efficacement si les informations ne sont pas  disponibles en français.</a:t>
            </a:r>
            <a:endParaRPr lang="fr-FR" smtClean="0"/>
          </a:p>
          <a:p>
            <a:endParaRPr lang="fr-F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457200" y="0"/>
            <a:ext cx="8229600" cy="1844675"/>
          </a:xfrm>
        </p:spPr>
        <p:txBody>
          <a:bodyPr/>
          <a:lstStyle/>
          <a:p>
            <a:pPr algn="ctr"/>
            <a:r>
              <a:rPr lang="fr-FR" b="1" i="1" smtClean="0"/>
              <a:t>Schéma de présentation de  nos 5 raisons</a:t>
            </a:r>
            <a:endParaRPr lang="fr-FR" smtClean="0"/>
          </a:p>
        </p:txBody>
      </p:sp>
      <p:sp>
        <p:nvSpPr>
          <p:cNvPr id="7171" name="Espace réservé du contenu 2"/>
          <p:cNvSpPr>
            <a:spLocks noGrp="1"/>
          </p:cNvSpPr>
          <p:nvPr>
            <p:ph idx="1"/>
          </p:nvPr>
        </p:nvSpPr>
        <p:spPr/>
        <p:txBody>
          <a:bodyPr/>
          <a:lstStyle/>
          <a:p>
            <a:r>
              <a:rPr lang="fr-CA" sz="3400" smtClean="0"/>
              <a:t>D’abord, la raison retenue</a:t>
            </a:r>
          </a:p>
          <a:p>
            <a:r>
              <a:rPr lang="fr-CA" sz="3400" smtClean="0"/>
              <a:t>Ensuite, la ou les justification(s) du choix  de cette raison. Toutes les justifications que nous présentons correspondent  à des propos que nous avons recueillis auprès d’immigrants et de nouveaux arrivants vivant dans la ville du Grand Sudbury. </a:t>
            </a:r>
            <a:endParaRPr lang="fr-FR" sz="3400" smtClean="0"/>
          </a:p>
          <a:p>
            <a:endParaRPr lang="fr-F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ctrTitle"/>
          </p:nvPr>
        </p:nvSpPr>
        <p:spPr>
          <a:xfrm>
            <a:off x="468313" y="765175"/>
            <a:ext cx="8207375" cy="2879725"/>
          </a:xfrm>
        </p:spPr>
        <p:txBody>
          <a:bodyPr/>
          <a:lstStyle/>
          <a:p>
            <a:r>
              <a:rPr lang="fr-CA" sz="4400" smtClean="0"/>
              <a:t>Pourquoi les immigrants et les nouveaux arrivants francophones devraient-ils demander des services de santé en français en Ontario?</a:t>
            </a:r>
            <a:endParaRPr lang="fr-FR" sz="4400" smtClean="0"/>
          </a:p>
        </p:txBody>
      </p:sp>
      <p:sp>
        <p:nvSpPr>
          <p:cNvPr id="3" name="Sous-titre 2"/>
          <p:cNvSpPr>
            <a:spLocks noGrp="1"/>
          </p:cNvSpPr>
          <p:nvPr>
            <p:ph type="subTitle" idx="1"/>
          </p:nvPr>
        </p:nvSpPr>
        <p:spPr/>
        <p:txBody>
          <a:bodyPr/>
          <a:lstStyle/>
          <a:p>
            <a:pPr>
              <a:defRPr/>
            </a:pPr>
            <a:r>
              <a:rPr lang="fr-CA" sz="4400" dirty="0" smtClean="0">
                <a:latin typeface="+mj-lt"/>
              </a:rPr>
              <a:t>Entre autres, pour pouvoir : </a:t>
            </a:r>
            <a:endParaRPr lang="fr-FR" sz="4400" dirty="0" smtClean="0">
              <a:latin typeface="+mj-lt"/>
            </a:endParaRPr>
          </a:p>
          <a:p>
            <a:pPr>
              <a:defRPr/>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ctrTitle"/>
          </p:nvPr>
        </p:nvSpPr>
        <p:spPr>
          <a:xfrm>
            <a:off x="762000" y="1052513"/>
            <a:ext cx="7696200" cy="2447925"/>
          </a:xfrm>
        </p:spPr>
        <p:txBody>
          <a:bodyPr/>
          <a:lstStyle/>
          <a:p>
            <a:pPr>
              <a:defRPr/>
            </a:pPr>
            <a:r>
              <a:rPr lang="fr-CA" sz="4000" b="1" dirty="0" smtClean="0">
                <a:solidFill>
                  <a:schemeClr val="tx2">
                    <a:lumMod val="75000"/>
                    <a:lumOff val="25000"/>
                  </a:schemeClr>
                </a:solidFill>
              </a:rPr>
              <a:t>1.</a:t>
            </a:r>
            <a:r>
              <a:rPr lang="fr-CA" sz="4000" b="1" dirty="0" smtClean="0">
                <a:solidFill>
                  <a:srgbClr val="0070C0"/>
                </a:solidFill>
              </a:rPr>
              <a:t> </a:t>
            </a:r>
            <a:r>
              <a:rPr lang="fr-CA" sz="4000" dirty="0" smtClean="0"/>
              <a:t>S’exprimer avec plus d’aisance et en finir avec les frustrations et les humiliations qu’entraine la non maîtrise de l’anglais  </a:t>
            </a:r>
            <a:endParaRPr lang="fr-FR" sz="4000" dirty="0" smtClean="0"/>
          </a:p>
        </p:txBody>
      </p:sp>
      <p:sp>
        <p:nvSpPr>
          <p:cNvPr id="9219" name="Sous-titre 2"/>
          <p:cNvSpPr>
            <a:spLocks noGrp="1"/>
          </p:cNvSpPr>
          <p:nvPr>
            <p:ph type="subTitle" idx="1"/>
          </p:nvPr>
        </p:nvSpPr>
        <p:spPr>
          <a:xfrm>
            <a:off x="762000" y="3573463"/>
            <a:ext cx="7696200" cy="2519362"/>
          </a:xfrm>
        </p:spPr>
        <p:txBody>
          <a:bodyPr/>
          <a:lstStyle/>
          <a:p>
            <a:r>
              <a:rPr lang="fr-CA" smtClean="0">
                <a:latin typeface="Times New Roman" charset="0"/>
              </a:rPr>
              <a:t>On a souvent l’impression d’être / on nous traite comme des analphabètes, parce qu’on ne parvient pas à communiquer avec les prestataires de services qui sont unilingues anglophones. (In010, In013, In04)</a:t>
            </a:r>
            <a:endParaRPr lang="fr-FR" smtClean="0">
              <a:latin typeface="Times New Roman"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457200" y="0"/>
            <a:ext cx="8229600" cy="1844675"/>
          </a:xfrm>
        </p:spPr>
        <p:txBody>
          <a:bodyPr/>
          <a:lstStyle/>
          <a:p>
            <a:pPr>
              <a:defRPr/>
            </a:pPr>
            <a:r>
              <a:rPr lang="fr-CA" sz="4000" b="1" dirty="0" smtClean="0">
                <a:solidFill>
                  <a:schemeClr val="tx2">
                    <a:lumMod val="75000"/>
                    <a:lumOff val="25000"/>
                  </a:schemeClr>
                </a:solidFill>
              </a:rPr>
              <a:t>2.</a:t>
            </a:r>
            <a:r>
              <a:rPr lang="fr-CA" sz="4000" b="1" dirty="0" smtClean="0"/>
              <a:t> </a:t>
            </a:r>
            <a:r>
              <a:rPr lang="fr-CA" sz="4000" dirty="0" smtClean="0"/>
              <a:t>Éviter les mauvais diagnostics ou des erreurs qui pourraient être fatales </a:t>
            </a:r>
            <a:endParaRPr lang="fr-FR" sz="4000" dirty="0" smtClean="0"/>
          </a:p>
        </p:txBody>
      </p:sp>
      <p:sp>
        <p:nvSpPr>
          <p:cNvPr id="10243" name="Espace réservé du contenu 2"/>
          <p:cNvSpPr>
            <a:spLocks noGrp="1"/>
          </p:cNvSpPr>
          <p:nvPr>
            <p:ph idx="1"/>
          </p:nvPr>
        </p:nvSpPr>
        <p:spPr>
          <a:xfrm>
            <a:off x="457200" y="1828800"/>
            <a:ext cx="8229600" cy="4695825"/>
          </a:xfrm>
        </p:spPr>
        <p:txBody>
          <a:bodyPr/>
          <a:lstStyle/>
          <a:p>
            <a:pPr>
              <a:buFont typeface="Wingdings" pitchFamily="2" charset="2"/>
              <a:buNone/>
            </a:pPr>
            <a:endParaRPr lang="fr-CA" sz="2800" smtClean="0"/>
          </a:p>
          <a:p>
            <a:pPr>
              <a:buFont typeface="Wingdings" pitchFamily="2" charset="2"/>
              <a:buNone/>
            </a:pPr>
            <a:r>
              <a:rPr lang="fr-CA" sz="2800" smtClean="0"/>
              <a:t>	Et tu sors d’une consultation avec toujours des inquiétudes. Est-ce que le docteur  a compris ce que je voulais lui dire à travers mon mal? Est-ce qu’il a compris la description, est-ce que le médicament qu’il a prescrit correspond au mal que je lui ai expliqué? Donc il y a un doute qui est là. Psychologiquement la personne est toujours malade. (In025)</a:t>
            </a:r>
            <a:endParaRPr lang="fr-FR" sz="2800" smtClean="0"/>
          </a:p>
          <a:p>
            <a:endParaRPr lang="fr-FR"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a:xfrm>
            <a:off x="457200" y="404813"/>
            <a:ext cx="8291513" cy="1368425"/>
          </a:xfrm>
        </p:spPr>
        <p:txBody>
          <a:bodyPr/>
          <a:lstStyle/>
          <a:p>
            <a:pPr>
              <a:defRPr/>
            </a:pPr>
            <a:r>
              <a:rPr lang="fr-CA" sz="3600" b="1" dirty="0" smtClean="0">
                <a:solidFill>
                  <a:schemeClr val="tx2">
                    <a:lumMod val="75000"/>
                    <a:lumOff val="25000"/>
                  </a:schemeClr>
                </a:solidFill>
              </a:rPr>
              <a:t>3.</a:t>
            </a:r>
            <a:r>
              <a:rPr lang="fr-CA" sz="3600" b="1" dirty="0" smtClean="0"/>
              <a:t> </a:t>
            </a:r>
            <a:r>
              <a:rPr lang="fr-CA" sz="3600" dirty="0" smtClean="0"/>
              <a:t>Comprendre son cheminement thérapeu- tique et prendre des décisions éclairées</a:t>
            </a:r>
            <a:endParaRPr lang="fr-FR" sz="3600" dirty="0" smtClean="0"/>
          </a:p>
        </p:txBody>
      </p:sp>
      <p:sp>
        <p:nvSpPr>
          <p:cNvPr id="11267" name="Espace réservé du contenu 2"/>
          <p:cNvSpPr>
            <a:spLocks noGrp="1"/>
          </p:cNvSpPr>
          <p:nvPr>
            <p:ph idx="1"/>
          </p:nvPr>
        </p:nvSpPr>
        <p:spPr>
          <a:xfrm>
            <a:off x="457200" y="1844675"/>
            <a:ext cx="8229600" cy="4286250"/>
          </a:xfrm>
        </p:spPr>
        <p:txBody>
          <a:bodyPr/>
          <a:lstStyle/>
          <a:p>
            <a:endParaRPr lang="fr-CA" sz="2800" smtClean="0"/>
          </a:p>
          <a:p>
            <a:pPr>
              <a:buFont typeface="Wingdings" pitchFamily="2" charset="2"/>
              <a:buNone/>
            </a:pPr>
            <a:r>
              <a:rPr lang="fr-CA" sz="2800" smtClean="0"/>
              <a:t>	(…) les infirmières étaient toutes des anglophones. Je ne sais même pas ce qu’elles faisaient sur moi. Bon, j’avais un de mes amis qui est un peu mieux en anglais (…) j’ai exigé qu’il soit là. On me dit que les examens c’est personnel. J’ai dit oui, c’est personnel, mais avant qu’on ne me pique, je dois savoir pourquoi on me pique. (In016)</a:t>
            </a:r>
            <a:endParaRPr lang="fr-FR" sz="2800" smtClean="0"/>
          </a:p>
          <a:p>
            <a:pPr>
              <a:buFont typeface="Wingdings" pitchFamily="2" charset="2"/>
              <a:buNone/>
            </a:pPr>
            <a:endParaRPr lang="fr-F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2048</TotalTime>
  <Words>568</Words>
  <Application>Microsoft Office PowerPoint</Application>
  <PresentationFormat>Affichage à l'écran (4:3)</PresentationFormat>
  <Paragraphs>48</Paragraphs>
  <Slides>12</Slides>
  <Notes>12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Times New Roman</vt:lpstr>
      <vt:lpstr>Arial</vt:lpstr>
      <vt:lpstr>Wingdings</vt:lpstr>
      <vt:lpstr>Quadrant</vt:lpstr>
      <vt:lpstr>5 raisons pour demander les services en français : prospection du domaine de la santé avec les immigrants et les nouveaux arrivants</vt:lpstr>
      <vt:lpstr>Préalables aux 5 raisons retenues</vt:lpstr>
      <vt:lpstr>Préalables aux 5 raisons retenues (suite)</vt:lpstr>
      <vt:lpstr>Préalables aux 5 raisons retenues (fin)</vt:lpstr>
      <vt:lpstr>Schéma de présentation de  nos 5 raisons</vt:lpstr>
      <vt:lpstr>Pourquoi les immigrants et les nouveaux arrivants francophones devraient-ils demander des services de santé en français en Ontario?</vt:lpstr>
      <vt:lpstr>1. S’exprimer avec plus d’aisance et en finir avec les frustrations et les humiliations qu’entraine la non maîtrise de l’anglais  </vt:lpstr>
      <vt:lpstr>2. Éviter les mauvais diagnostics ou des erreurs qui pourraient être fatales </vt:lpstr>
      <vt:lpstr>3. Comprendre son cheminement thérapeu- tique et prendre des décisions éclairées</vt:lpstr>
      <vt:lpstr>4.Éviter l’assimilation tout en encourageant les francophones à parler leur langue</vt:lpstr>
      <vt:lpstr>5. Promouvoir la LSF encore méconnue de bien de personnes dont des immigrants et nouveaux arrivants tout en encourageant la demande de services en français dans les organismes désignés </vt:lpstr>
      <vt:lpstr>Merci de votre attention</vt:lpstr>
    </vt:vector>
  </TitlesOfParts>
  <Company>LUL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L’impact de la langue et de la culture sur la santé de la population immigrante francophone de Sudbury</dc:title>
  <dc:creator>Base Image</dc:creator>
  <cp:lastModifiedBy>Gérard</cp:lastModifiedBy>
  <cp:revision>168</cp:revision>
  <dcterms:created xsi:type="dcterms:W3CDTF">2007-11-17T17:58:26Z</dcterms:created>
  <dcterms:modified xsi:type="dcterms:W3CDTF">2011-11-24T19:41:02Z</dcterms:modified>
</cp:coreProperties>
</file>