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7"/>
  </p:notesMasterIdLst>
  <p:sldIdLst>
    <p:sldId id="256" r:id="rId2"/>
    <p:sldId id="257" r:id="rId3"/>
    <p:sldId id="264" r:id="rId4"/>
    <p:sldId id="271" r:id="rId5"/>
    <p:sldId id="272" r:id="rId6"/>
    <p:sldId id="258" r:id="rId7"/>
    <p:sldId id="273" r:id="rId8"/>
    <p:sldId id="274" r:id="rId9"/>
    <p:sldId id="261" r:id="rId10"/>
    <p:sldId id="282" r:id="rId11"/>
    <p:sldId id="263" r:id="rId12"/>
    <p:sldId id="259" r:id="rId13"/>
    <p:sldId id="270" r:id="rId14"/>
    <p:sldId id="275" r:id="rId15"/>
    <p:sldId id="284" r:id="rId1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elzile, Aline (JUS)" initials="BA("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8116" autoAdjust="0"/>
  </p:normalViewPr>
  <p:slideViewPr>
    <p:cSldViewPr>
      <p:cViewPr>
        <p:scale>
          <a:sx n="80" d="100"/>
          <a:sy n="80" d="100"/>
        </p:scale>
        <p:origin x="-74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7" tIns="46585" rIns="93167" bIns="46585" rtlCol="0"/>
          <a:lstStyle>
            <a:lvl1pPr algn="l">
              <a:defRPr sz="1200"/>
            </a:lvl1pPr>
          </a:lstStyle>
          <a:p>
            <a:endParaRPr lang="en-CA"/>
          </a:p>
        </p:txBody>
      </p:sp>
      <p:sp>
        <p:nvSpPr>
          <p:cNvPr id="3" name="Date Placeholder 2"/>
          <p:cNvSpPr>
            <a:spLocks noGrp="1"/>
          </p:cNvSpPr>
          <p:nvPr>
            <p:ph type="dt" idx="1"/>
          </p:nvPr>
        </p:nvSpPr>
        <p:spPr>
          <a:xfrm>
            <a:off x="3970939" y="0"/>
            <a:ext cx="3037840" cy="464820"/>
          </a:xfrm>
          <a:prstGeom prst="rect">
            <a:avLst/>
          </a:prstGeom>
        </p:spPr>
        <p:txBody>
          <a:bodyPr vert="horz" lIns="93167" tIns="46585" rIns="93167" bIns="46585" rtlCol="0"/>
          <a:lstStyle>
            <a:lvl1pPr algn="r">
              <a:defRPr sz="1200"/>
            </a:lvl1pPr>
          </a:lstStyle>
          <a:p>
            <a:fld id="{25BD691F-0C0F-4F30-BE4B-78C5B52B9E66}" type="datetimeFigureOut">
              <a:rPr lang="en-CA" smtClean="0"/>
              <a:t>29/09/2014</a:t>
            </a:fld>
            <a:endParaRPr lang="en-CA"/>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7" tIns="46585" rIns="93167" bIns="46585" rtlCol="0" anchor="ctr"/>
          <a:lstStyle/>
          <a:p>
            <a:endParaRPr lang="en-CA"/>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7" tIns="46585" rIns="93167" bIns="4658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829967"/>
            <a:ext cx="3037840" cy="464820"/>
          </a:xfrm>
          <a:prstGeom prst="rect">
            <a:avLst/>
          </a:prstGeom>
        </p:spPr>
        <p:txBody>
          <a:bodyPr vert="horz" lIns="93167" tIns="46585" rIns="93167" bIns="46585" rtlCol="0" anchor="b"/>
          <a:lstStyle>
            <a:lvl1pPr algn="l">
              <a:defRPr sz="1200"/>
            </a:lvl1pPr>
          </a:lstStyle>
          <a:p>
            <a:endParaRPr lang="en-CA"/>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3167" tIns="46585" rIns="93167" bIns="46585" rtlCol="0" anchor="b"/>
          <a:lstStyle>
            <a:lvl1pPr algn="r">
              <a:defRPr sz="1200"/>
            </a:lvl1pPr>
          </a:lstStyle>
          <a:p>
            <a:fld id="{0C9F251A-8228-4EBE-BAD5-8EA3A3472BDD}" type="slidenum">
              <a:rPr lang="en-CA" smtClean="0"/>
              <a:t>‹#›</a:t>
            </a:fld>
            <a:endParaRPr lang="en-CA"/>
          </a:p>
        </p:txBody>
      </p:sp>
    </p:spTree>
    <p:extLst>
      <p:ext uri="{BB962C8B-B14F-4D97-AF65-F5344CB8AC3E}">
        <p14:creationId xmlns:p14="http://schemas.microsoft.com/office/powerpoint/2010/main" val="27199731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CB4952C-0C1E-432F-A40B-4D200FABDC9C}" type="datetime1">
              <a:rPr lang="en-CA" smtClean="0"/>
              <a:t>29/09/2014</a:t>
            </a:fld>
            <a:endParaRPr lang="en-CA"/>
          </a:p>
        </p:txBody>
      </p:sp>
      <p:sp>
        <p:nvSpPr>
          <p:cNvPr id="17" name="Footer Placeholder 16"/>
          <p:cNvSpPr>
            <a:spLocks noGrp="1"/>
          </p:cNvSpPr>
          <p:nvPr>
            <p:ph type="ftr" sz="quarter" idx="11"/>
          </p:nvPr>
        </p:nvSpPr>
        <p:spPr/>
        <p:txBody>
          <a:bodyPr/>
          <a:lstStyle/>
          <a:p>
            <a:r>
              <a:rPr lang="en-CA" smtClean="0"/>
              <a:t>Confidential &amp; Solicitor-Client Privileged</a:t>
            </a:r>
            <a:endParaRPr lang="en-CA"/>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52369E36-EEAB-4EB5-A996-BEEB5D44FE03}" type="slidenum">
              <a:rPr lang="en-CA" smtClean="0"/>
              <a:t>‹#›</a:t>
            </a:fld>
            <a:endParaRPr lang="en-CA"/>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EF18B79-1332-4D72-B38C-EFB203513AF4}" type="datetime1">
              <a:rPr lang="en-CA" smtClean="0"/>
              <a:t>29/09/2014</a:t>
            </a:fld>
            <a:endParaRPr lang="en-CA"/>
          </a:p>
        </p:txBody>
      </p:sp>
      <p:sp>
        <p:nvSpPr>
          <p:cNvPr id="5" name="Footer Placeholder 4"/>
          <p:cNvSpPr>
            <a:spLocks noGrp="1"/>
          </p:cNvSpPr>
          <p:nvPr>
            <p:ph type="ftr" sz="quarter" idx="11"/>
          </p:nvPr>
        </p:nvSpPr>
        <p:spPr/>
        <p:txBody>
          <a:bodyPr/>
          <a:lstStyle/>
          <a:p>
            <a:r>
              <a:rPr lang="en-CA" smtClean="0"/>
              <a:t>Confidential &amp; Solicitor-Client Privileged</a:t>
            </a:r>
            <a:endParaRPr lang="en-CA"/>
          </a:p>
        </p:txBody>
      </p:sp>
      <p:sp>
        <p:nvSpPr>
          <p:cNvPr id="6" name="Slide Number Placeholder 5"/>
          <p:cNvSpPr>
            <a:spLocks noGrp="1"/>
          </p:cNvSpPr>
          <p:nvPr>
            <p:ph type="sldNum" sz="quarter" idx="12"/>
          </p:nvPr>
        </p:nvSpPr>
        <p:spPr/>
        <p:txBody>
          <a:bodyPr/>
          <a:lstStyle/>
          <a:p>
            <a:fld id="{52369E36-EEAB-4EB5-A996-BEEB5D44FE03}" type="slidenum">
              <a:rPr lang="en-CA" smtClean="0"/>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A36D06F-99F1-4464-AAB2-FD70A4B1DE11}" type="datetime1">
              <a:rPr lang="en-CA" smtClean="0"/>
              <a:t>29/09/2014</a:t>
            </a:fld>
            <a:endParaRPr lang="en-CA"/>
          </a:p>
        </p:txBody>
      </p:sp>
      <p:sp>
        <p:nvSpPr>
          <p:cNvPr id="5" name="Footer Placeholder 4"/>
          <p:cNvSpPr>
            <a:spLocks noGrp="1"/>
          </p:cNvSpPr>
          <p:nvPr>
            <p:ph type="ftr" sz="quarter" idx="11"/>
          </p:nvPr>
        </p:nvSpPr>
        <p:spPr/>
        <p:txBody>
          <a:bodyPr/>
          <a:lstStyle/>
          <a:p>
            <a:r>
              <a:rPr lang="en-CA" smtClean="0"/>
              <a:t>Confidential &amp; Solicitor-Client Privileged</a:t>
            </a:r>
            <a:endParaRPr lang="en-CA"/>
          </a:p>
        </p:txBody>
      </p:sp>
      <p:sp>
        <p:nvSpPr>
          <p:cNvPr id="6" name="Slide Number Placeholder 5"/>
          <p:cNvSpPr>
            <a:spLocks noGrp="1"/>
          </p:cNvSpPr>
          <p:nvPr>
            <p:ph type="sldNum" sz="quarter" idx="12"/>
          </p:nvPr>
        </p:nvSpPr>
        <p:spPr/>
        <p:txBody>
          <a:bodyPr/>
          <a:lstStyle/>
          <a:p>
            <a:fld id="{52369E36-EEAB-4EB5-A996-BEEB5D44FE03}" type="slidenum">
              <a:rPr lang="en-CA" smtClean="0"/>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05B5530-D64A-434B-A958-195A58695561}" type="datetime1">
              <a:rPr lang="en-CA" smtClean="0"/>
              <a:t>29/09/2014</a:t>
            </a:fld>
            <a:endParaRPr lang="en-CA"/>
          </a:p>
        </p:txBody>
      </p:sp>
      <p:sp>
        <p:nvSpPr>
          <p:cNvPr id="5" name="Footer Placeholder 4"/>
          <p:cNvSpPr>
            <a:spLocks noGrp="1"/>
          </p:cNvSpPr>
          <p:nvPr>
            <p:ph type="ftr" sz="quarter" idx="11"/>
          </p:nvPr>
        </p:nvSpPr>
        <p:spPr/>
        <p:txBody>
          <a:bodyPr/>
          <a:lstStyle/>
          <a:p>
            <a:r>
              <a:rPr lang="en-CA" smtClean="0"/>
              <a:t>Confidential &amp; Solicitor-Client Privileged</a:t>
            </a:r>
            <a:endParaRPr lang="en-CA"/>
          </a:p>
        </p:txBody>
      </p:sp>
      <p:sp>
        <p:nvSpPr>
          <p:cNvPr id="6" name="Slide Number Placeholder 5"/>
          <p:cNvSpPr>
            <a:spLocks noGrp="1"/>
          </p:cNvSpPr>
          <p:nvPr>
            <p:ph type="sldNum" sz="quarter" idx="12"/>
          </p:nvPr>
        </p:nvSpPr>
        <p:spPr/>
        <p:txBody>
          <a:bodyPr/>
          <a:lstStyle/>
          <a:p>
            <a:fld id="{52369E36-EEAB-4EB5-A996-BEEB5D44FE03}" type="slidenum">
              <a:rPr lang="en-CA" smtClean="0"/>
              <a:t>‹#›</a:t>
            </a:fld>
            <a:endParaRPr lang="en-CA"/>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C5AA531-059E-48A8-83E4-281F35CA63B7}" type="datetime1">
              <a:rPr lang="en-CA" smtClean="0"/>
              <a:t>29/09/2014</a:t>
            </a:fld>
            <a:endParaRPr lang="en-CA"/>
          </a:p>
        </p:txBody>
      </p:sp>
      <p:sp>
        <p:nvSpPr>
          <p:cNvPr id="5" name="Footer Placeholder 4"/>
          <p:cNvSpPr>
            <a:spLocks noGrp="1"/>
          </p:cNvSpPr>
          <p:nvPr>
            <p:ph type="ftr" sz="quarter" idx="11"/>
          </p:nvPr>
        </p:nvSpPr>
        <p:spPr>
          <a:xfrm>
            <a:off x="800100" y="6172200"/>
            <a:ext cx="4000500" cy="457200"/>
          </a:xfrm>
        </p:spPr>
        <p:txBody>
          <a:bodyPr/>
          <a:lstStyle/>
          <a:p>
            <a:r>
              <a:rPr lang="en-CA" smtClean="0"/>
              <a:t>Confidential &amp; Solicitor-Client Privileged</a:t>
            </a:r>
            <a:endParaRPr lang="en-CA"/>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52369E36-EEAB-4EB5-A996-BEEB5D44FE03}" type="slidenum">
              <a:rPr lang="en-CA" smtClean="0"/>
              <a:t>‹#›</a:t>
            </a:fld>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5C29169-6D72-4DCB-8EB1-BD0020225B6E}" type="datetime1">
              <a:rPr lang="en-CA" smtClean="0"/>
              <a:t>29/09/2014</a:t>
            </a:fld>
            <a:endParaRPr lang="en-CA"/>
          </a:p>
        </p:txBody>
      </p:sp>
      <p:sp>
        <p:nvSpPr>
          <p:cNvPr id="6" name="Footer Placeholder 5"/>
          <p:cNvSpPr>
            <a:spLocks noGrp="1"/>
          </p:cNvSpPr>
          <p:nvPr>
            <p:ph type="ftr" sz="quarter" idx="11"/>
          </p:nvPr>
        </p:nvSpPr>
        <p:spPr/>
        <p:txBody>
          <a:bodyPr/>
          <a:lstStyle/>
          <a:p>
            <a:r>
              <a:rPr lang="en-CA" smtClean="0"/>
              <a:t>Confidential &amp; Solicitor-Client Privileged</a:t>
            </a:r>
            <a:endParaRPr lang="en-CA"/>
          </a:p>
        </p:txBody>
      </p:sp>
      <p:sp>
        <p:nvSpPr>
          <p:cNvPr id="7" name="Slide Number Placeholder 6"/>
          <p:cNvSpPr>
            <a:spLocks noGrp="1"/>
          </p:cNvSpPr>
          <p:nvPr>
            <p:ph type="sldNum" sz="quarter" idx="12"/>
          </p:nvPr>
        </p:nvSpPr>
        <p:spPr/>
        <p:txBody>
          <a:bodyPr/>
          <a:lstStyle/>
          <a:p>
            <a:fld id="{52369E36-EEAB-4EB5-A996-BEEB5D44FE03}" type="slidenum">
              <a:rPr lang="en-CA" smtClean="0"/>
              <a:t>‹#›</a:t>
            </a:fld>
            <a:endParaRPr lang="en-CA"/>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E07FF7E-6DB9-4CE7-B978-EB64C222BE83}" type="datetime1">
              <a:rPr lang="en-CA" smtClean="0"/>
              <a:t>29/09/2014</a:t>
            </a:fld>
            <a:endParaRPr lang="en-CA"/>
          </a:p>
        </p:txBody>
      </p:sp>
      <p:sp>
        <p:nvSpPr>
          <p:cNvPr id="8" name="Footer Placeholder 7"/>
          <p:cNvSpPr>
            <a:spLocks noGrp="1"/>
          </p:cNvSpPr>
          <p:nvPr>
            <p:ph type="ftr" sz="quarter" idx="11"/>
          </p:nvPr>
        </p:nvSpPr>
        <p:spPr/>
        <p:txBody>
          <a:bodyPr/>
          <a:lstStyle/>
          <a:p>
            <a:r>
              <a:rPr lang="en-CA" smtClean="0"/>
              <a:t>Confidential &amp; Solicitor-Client Privileged</a:t>
            </a:r>
            <a:endParaRPr lang="en-CA"/>
          </a:p>
        </p:txBody>
      </p:sp>
      <p:sp>
        <p:nvSpPr>
          <p:cNvPr id="9" name="Slide Number Placeholder 8"/>
          <p:cNvSpPr>
            <a:spLocks noGrp="1"/>
          </p:cNvSpPr>
          <p:nvPr>
            <p:ph type="sldNum" sz="quarter" idx="12"/>
          </p:nvPr>
        </p:nvSpPr>
        <p:spPr/>
        <p:txBody>
          <a:bodyPr/>
          <a:lstStyle/>
          <a:p>
            <a:fld id="{52369E36-EEAB-4EB5-A996-BEEB5D44FE03}" type="slidenum">
              <a:rPr lang="en-CA" smtClean="0"/>
              <a:t>‹#›</a:t>
            </a:fld>
            <a:endParaRPr lang="en-CA"/>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00A39FE-EDD2-49B3-BF05-1A58945C96FE}" type="datetime1">
              <a:rPr lang="en-CA" smtClean="0"/>
              <a:t>29/09/2014</a:t>
            </a:fld>
            <a:endParaRPr lang="en-CA"/>
          </a:p>
        </p:txBody>
      </p:sp>
      <p:sp>
        <p:nvSpPr>
          <p:cNvPr id="4" name="Footer Placeholder 3"/>
          <p:cNvSpPr>
            <a:spLocks noGrp="1"/>
          </p:cNvSpPr>
          <p:nvPr>
            <p:ph type="ftr" sz="quarter" idx="11"/>
          </p:nvPr>
        </p:nvSpPr>
        <p:spPr/>
        <p:txBody>
          <a:bodyPr/>
          <a:lstStyle/>
          <a:p>
            <a:r>
              <a:rPr lang="en-CA" smtClean="0"/>
              <a:t>Confidential &amp; Solicitor-Client Privileged</a:t>
            </a:r>
            <a:endParaRPr lang="en-CA"/>
          </a:p>
        </p:txBody>
      </p:sp>
      <p:sp>
        <p:nvSpPr>
          <p:cNvPr id="5" name="Slide Number Placeholder 4"/>
          <p:cNvSpPr>
            <a:spLocks noGrp="1"/>
          </p:cNvSpPr>
          <p:nvPr>
            <p:ph type="sldNum" sz="quarter" idx="12"/>
          </p:nvPr>
        </p:nvSpPr>
        <p:spPr/>
        <p:txBody>
          <a:bodyPr/>
          <a:lstStyle/>
          <a:p>
            <a:fld id="{52369E36-EEAB-4EB5-A996-BEEB5D44FE03}" type="slidenum">
              <a:rPr lang="en-CA" smtClean="0"/>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2E6DE8-FA07-4CDF-82D6-53F8607A9A78}" type="datetime1">
              <a:rPr lang="en-CA" smtClean="0"/>
              <a:t>29/09/2014</a:t>
            </a:fld>
            <a:endParaRPr lang="en-CA"/>
          </a:p>
        </p:txBody>
      </p:sp>
      <p:sp>
        <p:nvSpPr>
          <p:cNvPr id="3" name="Footer Placeholder 2"/>
          <p:cNvSpPr>
            <a:spLocks noGrp="1"/>
          </p:cNvSpPr>
          <p:nvPr>
            <p:ph type="ftr" sz="quarter" idx="11"/>
          </p:nvPr>
        </p:nvSpPr>
        <p:spPr/>
        <p:txBody>
          <a:bodyPr/>
          <a:lstStyle/>
          <a:p>
            <a:r>
              <a:rPr lang="en-CA" smtClean="0"/>
              <a:t>Confidential &amp; Solicitor-Client Privileged</a:t>
            </a:r>
            <a:endParaRPr lang="en-CA"/>
          </a:p>
        </p:txBody>
      </p:sp>
      <p:sp>
        <p:nvSpPr>
          <p:cNvPr id="4" name="Slide Number Placeholder 3"/>
          <p:cNvSpPr>
            <a:spLocks noGrp="1"/>
          </p:cNvSpPr>
          <p:nvPr>
            <p:ph type="sldNum" sz="quarter" idx="12"/>
          </p:nvPr>
        </p:nvSpPr>
        <p:spPr/>
        <p:txBody>
          <a:bodyPr/>
          <a:lstStyle/>
          <a:p>
            <a:fld id="{52369E36-EEAB-4EB5-A996-BEEB5D44FE03}" type="slidenum">
              <a:rPr lang="en-CA" smtClean="0"/>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19CB6E0-BF10-4733-A671-02EA7A283F06}" type="datetime1">
              <a:rPr lang="en-CA" smtClean="0"/>
              <a:t>29/09/2014</a:t>
            </a:fld>
            <a:endParaRPr lang="en-CA"/>
          </a:p>
        </p:txBody>
      </p:sp>
      <p:sp>
        <p:nvSpPr>
          <p:cNvPr id="6" name="Footer Placeholder 5"/>
          <p:cNvSpPr>
            <a:spLocks noGrp="1"/>
          </p:cNvSpPr>
          <p:nvPr>
            <p:ph type="ftr" sz="quarter" idx="11"/>
          </p:nvPr>
        </p:nvSpPr>
        <p:spPr/>
        <p:txBody>
          <a:bodyPr/>
          <a:lstStyle/>
          <a:p>
            <a:r>
              <a:rPr lang="en-CA" smtClean="0"/>
              <a:t>Confidential &amp; Solicitor-Client Privileged</a:t>
            </a:r>
            <a:endParaRPr lang="en-CA"/>
          </a:p>
        </p:txBody>
      </p:sp>
      <p:sp>
        <p:nvSpPr>
          <p:cNvPr id="7" name="Slide Number Placeholder 6"/>
          <p:cNvSpPr>
            <a:spLocks noGrp="1"/>
          </p:cNvSpPr>
          <p:nvPr>
            <p:ph type="sldNum" sz="quarter" idx="12"/>
          </p:nvPr>
        </p:nvSpPr>
        <p:spPr/>
        <p:txBody>
          <a:bodyPr/>
          <a:lstStyle/>
          <a:p>
            <a:fld id="{52369E36-EEAB-4EB5-A996-BEEB5D44FE03}" type="slidenum">
              <a:rPr lang="en-CA" smtClean="0"/>
              <a:t>‹#›</a:t>
            </a:fld>
            <a:endParaRPr lang="en-CA"/>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180F7FB-597F-4936-9DFF-ECB2BE65F9B2}" type="datetime1">
              <a:rPr lang="en-CA" smtClean="0"/>
              <a:t>29/09/2014</a:t>
            </a:fld>
            <a:endParaRPr lang="en-CA"/>
          </a:p>
        </p:txBody>
      </p:sp>
      <p:sp>
        <p:nvSpPr>
          <p:cNvPr id="6" name="Footer Placeholder 5"/>
          <p:cNvSpPr>
            <a:spLocks noGrp="1"/>
          </p:cNvSpPr>
          <p:nvPr>
            <p:ph type="ftr" sz="quarter" idx="11"/>
          </p:nvPr>
        </p:nvSpPr>
        <p:spPr>
          <a:xfrm>
            <a:off x="914400" y="6172200"/>
            <a:ext cx="3886200" cy="457200"/>
          </a:xfrm>
        </p:spPr>
        <p:txBody>
          <a:bodyPr/>
          <a:lstStyle/>
          <a:p>
            <a:r>
              <a:rPr lang="en-CA" smtClean="0"/>
              <a:t>Confidential &amp; Solicitor-Client Privileged</a:t>
            </a:r>
            <a:endParaRPr lang="en-CA"/>
          </a:p>
        </p:txBody>
      </p:sp>
      <p:sp>
        <p:nvSpPr>
          <p:cNvPr id="7" name="Slide Number Placeholder 6"/>
          <p:cNvSpPr>
            <a:spLocks noGrp="1"/>
          </p:cNvSpPr>
          <p:nvPr>
            <p:ph type="sldNum" sz="quarter" idx="12"/>
          </p:nvPr>
        </p:nvSpPr>
        <p:spPr>
          <a:xfrm>
            <a:off x="146304" y="6208776"/>
            <a:ext cx="457200" cy="457200"/>
          </a:xfrm>
        </p:spPr>
        <p:txBody>
          <a:bodyPr/>
          <a:lstStyle/>
          <a:p>
            <a:fld id="{52369E36-EEAB-4EB5-A996-BEEB5D44FE03}" type="slidenum">
              <a:rPr lang="en-CA" smtClean="0"/>
              <a:t>‹#›</a:t>
            </a:fld>
            <a:endParaRPr lang="en-CA"/>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6174ED4D-3EBA-428F-AC34-81A8EA74159F}" type="datetime1">
              <a:rPr lang="en-CA" smtClean="0"/>
              <a:t>29/09/2014</a:t>
            </a:fld>
            <a:endParaRPr lang="en-CA"/>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en-CA" smtClean="0"/>
              <a:t>Confidential &amp; Solicitor-Client Privileged</a:t>
            </a:r>
            <a:endParaRPr lang="en-CA"/>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52369E36-EEAB-4EB5-A996-BEEB5D44FE03}" type="slidenum">
              <a:rPr lang="en-CA" smtClean="0"/>
              <a:t>‹#›</a:t>
            </a:fld>
            <a:endParaRPr lang="en-CA"/>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573016"/>
            <a:ext cx="7702624" cy="2664296"/>
          </a:xfrm>
        </p:spPr>
        <p:txBody>
          <a:bodyPr>
            <a:normAutofit/>
          </a:bodyPr>
          <a:lstStyle/>
          <a:p>
            <a:pPr algn="r"/>
            <a:endParaRPr lang="en-CA" dirty="0" smtClean="0"/>
          </a:p>
          <a:p>
            <a:pPr algn="r"/>
            <a:endParaRPr lang="en-CA" dirty="0"/>
          </a:p>
          <a:p>
            <a:pPr algn="r"/>
            <a:endParaRPr lang="en-CA" dirty="0" smtClean="0"/>
          </a:p>
          <a:p>
            <a:pPr algn="r"/>
            <a:endParaRPr lang="en-CA" dirty="0"/>
          </a:p>
          <a:p>
            <a:pPr algn="r"/>
            <a:r>
              <a:rPr lang="fr-CA" sz="1600" i="1" dirty="0" smtClean="0">
                <a:solidFill>
                  <a:schemeClr val="accent3">
                    <a:lumMod val="50000"/>
                  </a:schemeClr>
                </a:solidFill>
              </a:rPr>
              <a:t>Congrès annuel de l’AJEFO</a:t>
            </a:r>
          </a:p>
          <a:p>
            <a:pPr algn="r"/>
            <a:r>
              <a:rPr lang="en-CA" sz="1600" i="1" dirty="0" smtClean="0">
                <a:solidFill>
                  <a:schemeClr val="accent3">
                    <a:lumMod val="50000"/>
                  </a:schemeClr>
                </a:solidFill>
              </a:rPr>
              <a:t>Le 4 </a:t>
            </a:r>
            <a:r>
              <a:rPr lang="fr-CA" sz="1600" i="1" dirty="0" smtClean="0">
                <a:solidFill>
                  <a:schemeClr val="accent3">
                    <a:lumMod val="50000"/>
                  </a:schemeClr>
                </a:solidFill>
              </a:rPr>
              <a:t>octobre</a:t>
            </a:r>
            <a:r>
              <a:rPr lang="en-CA" sz="1600" i="1" dirty="0" smtClean="0">
                <a:solidFill>
                  <a:schemeClr val="accent3">
                    <a:lumMod val="50000"/>
                  </a:schemeClr>
                </a:solidFill>
              </a:rPr>
              <a:t> 2014</a:t>
            </a:r>
            <a:endParaRPr lang="en-CA" sz="1600" i="1" dirty="0">
              <a:solidFill>
                <a:schemeClr val="accent3">
                  <a:lumMod val="50000"/>
                </a:schemeClr>
              </a:solidFill>
            </a:endParaRPr>
          </a:p>
        </p:txBody>
      </p:sp>
      <p:sp>
        <p:nvSpPr>
          <p:cNvPr id="5" name="Slide Number Placeholder 4"/>
          <p:cNvSpPr>
            <a:spLocks noGrp="1"/>
          </p:cNvSpPr>
          <p:nvPr>
            <p:ph type="sldNum" sz="quarter" idx="12"/>
          </p:nvPr>
        </p:nvSpPr>
        <p:spPr/>
        <p:txBody>
          <a:bodyPr/>
          <a:lstStyle/>
          <a:p>
            <a:fld id="{52369E36-EEAB-4EB5-A996-BEEB5D44FE03}" type="slidenum">
              <a:rPr lang="en-CA" smtClean="0">
                <a:solidFill>
                  <a:schemeClr val="bg1"/>
                </a:solidFill>
              </a:rPr>
              <a:t>1</a:t>
            </a:fld>
            <a:endParaRPr lang="en-CA" dirty="0">
              <a:solidFill>
                <a:schemeClr val="bg1"/>
              </a:solidFill>
            </a:endParaRPr>
          </a:p>
        </p:txBody>
      </p:sp>
      <p:sp>
        <p:nvSpPr>
          <p:cNvPr id="2" name="Title 1"/>
          <p:cNvSpPr>
            <a:spLocks noGrp="1"/>
          </p:cNvSpPr>
          <p:nvPr>
            <p:ph type="ctrTitle"/>
          </p:nvPr>
        </p:nvSpPr>
        <p:spPr>
          <a:xfrm>
            <a:off x="685800" y="1340768"/>
            <a:ext cx="7772400" cy="1872209"/>
          </a:xfrm>
        </p:spPr>
        <p:txBody>
          <a:bodyPr>
            <a:noAutofit/>
          </a:bodyPr>
          <a:lstStyle/>
          <a:p>
            <a:pPr algn="ctr"/>
            <a:r>
              <a:rPr lang="fr-CA" b="1" dirty="0" smtClean="0">
                <a:effectLst>
                  <a:outerShdw blurRad="38100" dist="38100" dir="2700000" algn="tl">
                    <a:srgbClr val="000000">
                      <a:alpha val="43137"/>
                    </a:srgbClr>
                  </a:outerShdw>
                </a:effectLst>
                <a:latin typeface="+mn-lt"/>
              </a:rPr>
              <a:t>Répon</a:t>
            </a:r>
            <a:r>
              <a:rPr lang="fr-CA" b="1" cap="none" dirty="0" smtClean="0">
                <a:effectLst>
                  <a:outerShdw blurRad="38100" dist="38100" dir="2700000" algn="tl">
                    <a:srgbClr val="000000">
                      <a:alpha val="43137"/>
                    </a:srgbClr>
                  </a:outerShdw>
                </a:effectLst>
                <a:latin typeface="+mn-lt"/>
              </a:rPr>
              <a:t>se au rapport </a:t>
            </a:r>
            <a:r>
              <a:rPr lang="fr-CA" b="1" cap="none" dirty="0" smtClean="0">
                <a:effectLst>
                  <a:outerShdw blurRad="38100" dist="38100" dir="2700000" algn="tl">
                    <a:srgbClr val="000000">
                      <a:alpha val="43137"/>
                    </a:srgbClr>
                  </a:outerShdw>
                </a:effectLst>
                <a:latin typeface="+mn-lt"/>
              </a:rPr>
              <a:t/>
            </a:r>
            <a:br>
              <a:rPr lang="fr-CA" b="1" cap="none" dirty="0" smtClean="0">
                <a:effectLst>
                  <a:outerShdw blurRad="38100" dist="38100" dir="2700000" algn="tl">
                    <a:srgbClr val="000000">
                      <a:alpha val="43137"/>
                    </a:srgbClr>
                  </a:outerShdw>
                </a:effectLst>
                <a:latin typeface="+mn-lt"/>
              </a:rPr>
            </a:br>
            <a:r>
              <a:rPr lang="fr-CA" b="1" i="1" cap="none" dirty="0" smtClean="0">
                <a:effectLst>
                  <a:outerShdw blurRad="38100" dist="38100" dir="2700000" algn="tl">
                    <a:srgbClr val="000000">
                      <a:alpha val="43137"/>
                    </a:srgbClr>
                  </a:outerShdw>
                </a:effectLst>
                <a:latin typeface="+mn-lt"/>
              </a:rPr>
              <a:t>Accès </a:t>
            </a:r>
            <a:r>
              <a:rPr lang="fr-CA" b="1" i="1" cap="none" dirty="0" smtClean="0">
                <a:effectLst>
                  <a:outerShdw blurRad="38100" dist="38100" dir="2700000" algn="tl">
                    <a:srgbClr val="000000">
                      <a:alpha val="43137"/>
                    </a:srgbClr>
                  </a:outerShdw>
                </a:effectLst>
                <a:latin typeface="+mn-lt"/>
              </a:rPr>
              <a:t>à la justice en français</a:t>
            </a:r>
            <a:endParaRPr lang="en-CA" b="1" cap="none" dirty="0">
              <a:effectLst>
                <a:outerShdw blurRad="38100" dist="38100" dir="2700000" algn="tl">
                  <a:srgbClr val="000000">
                    <a:alpha val="43137"/>
                  </a:srgbClr>
                </a:outerShdw>
              </a:effectLst>
              <a:latin typeface="+mn-lt"/>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39069" y="3501008"/>
            <a:ext cx="2236787" cy="300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705003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smtClean="0">
                <a:latin typeface="+mn-lt"/>
                <a:ea typeface="Verdana" pitchFamily="34" charset="0"/>
              </a:rPr>
              <a:t> </a:t>
            </a:r>
            <a:endParaRPr lang="en-CA" sz="3200" dirty="0">
              <a:latin typeface="+mn-lt"/>
            </a:endParaRPr>
          </a:p>
        </p:txBody>
      </p:sp>
      <p:sp>
        <p:nvSpPr>
          <p:cNvPr id="5" name="Slide Number Placeholder 4"/>
          <p:cNvSpPr>
            <a:spLocks noGrp="1"/>
          </p:cNvSpPr>
          <p:nvPr>
            <p:ph type="sldNum" sz="quarter" idx="12"/>
          </p:nvPr>
        </p:nvSpPr>
        <p:spPr/>
        <p:txBody>
          <a:bodyPr/>
          <a:lstStyle/>
          <a:p>
            <a:fld id="{52369E36-EEAB-4EB5-A996-BEEB5D44FE03}" type="slidenum">
              <a:rPr lang="en-CA" smtClean="0"/>
              <a:t>10</a:t>
            </a:fld>
            <a:endParaRPr lang="en-CA"/>
          </a:p>
        </p:txBody>
      </p:sp>
      <p:sp>
        <p:nvSpPr>
          <p:cNvPr id="3" name="Content Placeholder 2"/>
          <p:cNvSpPr>
            <a:spLocks noGrp="1"/>
          </p:cNvSpPr>
          <p:nvPr>
            <p:ph sz="quarter" idx="1"/>
          </p:nvPr>
        </p:nvSpPr>
        <p:spPr>
          <a:xfrm>
            <a:off x="539552" y="1412776"/>
            <a:ext cx="7632848" cy="4680520"/>
          </a:xfrm>
        </p:spPr>
        <p:txBody>
          <a:bodyPr>
            <a:normAutofit fontScale="92500"/>
          </a:bodyPr>
          <a:lstStyle/>
          <a:p>
            <a:pPr marL="114300" lvl="0" indent="0">
              <a:lnSpc>
                <a:spcPct val="134000"/>
              </a:lnSpc>
              <a:spcBef>
                <a:spcPts val="0"/>
              </a:spcBef>
              <a:spcAft>
                <a:spcPts val="600"/>
              </a:spcAft>
              <a:buNone/>
            </a:pPr>
            <a:r>
              <a:rPr lang="fr-CA" sz="2000" i="1" dirty="0">
                <a:solidFill>
                  <a:schemeClr val="accent3">
                    <a:lumMod val="50000"/>
                  </a:schemeClr>
                </a:solidFill>
              </a:rPr>
              <a:t>Les associations d’avocats</a:t>
            </a:r>
          </a:p>
          <a:p>
            <a:pPr lvl="0">
              <a:lnSpc>
                <a:spcPct val="130000"/>
              </a:lnSpc>
              <a:spcBef>
                <a:spcPts val="0"/>
              </a:spcBef>
              <a:spcAft>
                <a:spcPts val="600"/>
              </a:spcAft>
            </a:pPr>
            <a:r>
              <a:rPr lang="fr-CA" sz="1800" dirty="0">
                <a:solidFill>
                  <a:schemeClr val="accent3">
                    <a:lumMod val="50000"/>
                  </a:schemeClr>
                </a:solidFill>
              </a:rPr>
              <a:t>Le </a:t>
            </a:r>
            <a:r>
              <a:rPr lang="fr-CA" sz="1800" b="1" dirty="0">
                <a:solidFill>
                  <a:schemeClr val="accent3">
                    <a:lumMod val="50000"/>
                  </a:schemeClr>
                </a:solidFill>
              </a:rPr>
              <a:t>Barreau du Haut-Canada</a:t>
            </a:r>
            <a:r>
              <a:rPr lang="fr-CA" sz="1800" dirty="0">
                <a:solidFill>
                  <a:schemeClr val="accent3">
                    <a:lumMod val="50000"/>
                  </a:schemeClr>
                </a:solidFill>
              </a:rPr>
              <a:t> a mis à jour son </a:t>
            </a:r>
            <a:r>
              <a:rPr lang="fr-CA" sz="1800" b="1" dirty="0">
                <a:solidFill>
                  <a:schemeClr val="accent3">
                    <a:lumMod val="50000"/>
                  </a:schemeClr>
                </a:solidFill>
              </a:rPr>
              <a:t>guide</a:t>
            </a:r>
            <a:r>
              <a:rPr lang="fr-CA" sz="1800" dirty="0">
                <a:solidFill>
                  <a:schemeClr val="accent3">
                    <a:lumMod val="50000"/>
                  </a:schemeClr>
                </a:solidFill>
              </a:rPr>
              <a:t> qui informe les clients de </a:t>
            </a:r>
            <a:r>
              <a:rPr lang="fr-CA" sz="1800" dirty="0" smtClean="0">
                <a:solidFill>
                  <a:schemeClr val="accent3">
                    <a:lumMod val="50000"/>
                  </a:schemeClr>
                </a:solidFill>
              </a:rPr>
              <a:t>leur droit </a:t>
            </a:r>
            <a:r>
              <a:rPr lang="fr-CA" sz="1800" dirty="0">
                <a:solidFill>
                  <a:schemeClr val="accent3">
                    <a:lumMod val="50000"/>
                  </a:schemeClr>
                </a:solidFill>
              </a:rPr>
              <a:t>d’utiliser le français dans les instances judiciaires et quasi judiciaires et il offre le guide en ligne</a:t>
            </a:r>
            <a:r>
              <a:rPr lang="en-CA" sz="1800" dirty="0" smtClean="0">
                <a:solidFill>
                  <a:schemeClr val="accent3">
                    <a:lumMod val="50000"/>
                  </a:schemeClr>
                </a:solidFill>
              </a:rPr>
              <a:t>.</a:t>
            </a:r>
            <a:endParaRPr lang="en-CA" sz="1800" dirty="0">
              <a:solidFill>
                <a:schemeClr val="accent3">
                  <a:lumMod val="50000"/>
                </a:schemeClr>
              </a:solidFill>
            </a:endParaRPr>
          </a:p>
          <a:p>
            <a:pPr lvl="0">
              <a:lnSpc>
                <a:spcPct val="130000"/>
              </a:lnSpc>
              <a:spcBef>
                <a:spcPts val="0"/>
              </a:spcBef>
              <a:spcAft>
                <a:spcPts val="600"/>
              </a:spcAft>
            </a:pPr>
            <a:r>
              <a:rPr lang="fr-CA" sz="1800" dirty="0">
                <a:solidFill>
                  <a:schemeClr val="accent3">
                    <a:lumMod val="50000"/>
                  </a:schemeClr>
                </a:solidFill>
              </a:rPr>
              <a:t>Le Barreau et l’AJEFO ont préparé des</a:t>
            </a:r>
            <a:r>
              <a:rPr lang="fr-CA" sz="1800" b="1" dirty="0">
                <a:solidFill>
                  <a:schemeClr val="accent3">
                    <a:lumMod val="50000"/>
                  </a:schemeClr>
                </a:solidFill>
              </a:rPr>
              <a:t>  dépliants </a:t>
            </a:r>
            <a:r>
              <a:rPr lang="fr-CA" sz="1800" dirty="0">
                <a:solidFill>
                  <a:schemeClr val="accent3">
                    <a:lumMod val="50000"/>
                  </a:schemeClr>
                </a:solidFill>
              </a:rPr>
              <a:t>à l’intention des avocats et des  </a:t>
            </a:r>
            <a:r>
              <a:rPr lang="fr-CA" sz="1800" dirty="0" err="1">
                <a:solidFill>
                  <a:schemeClr val="accent3">
                    <a:lumMod val="50000"/>
                  </a:schemeClr>
                </a:solidFill>
              </a:rPr>
              <a:t>parajuristes</a:t>
            </a:r>
            <a:r>
              <a:rPr lang="fr-CA" sz="1800" dirty="0">
                <a:solidFill>
                  <a:schemeClr val="accent3">
                    <a:lumMod val="50000"/>
                  </a:schemeClr>
                </a:solidFill>
              </a:rPr>
              <a:t> pour les informer de leurs obligations, et à l’intention du public pour l’informer de ses droits linguistiques</a:t>
            </a:r>
            <a:r>
              <a:rPr lang="en-CA" sz="1800" dirty="0" smtClean="0">
                <a:solidFill>
                  <a:schemeClr val="accent3">
                    <a:lumMod val="50000"/>
                  </a:schemeClr>
                </a:solidFill>
              </a:rPr>
              <a:t>.</a:t>
            </a:r>
            <a:endParaRPr lang="en-CA" sz="1800" dirty="0">
              <a:solidFill>
                <a:schemeClr val="accent3">
                  <a:lumMod val="50000"/>
                </a:schemeClr>
              </a:solidFill>
            </a:endParaRPr>
          </a:p>
          <a:p>
            <a:pPr lvl="0">
              <a:lnSpc>
                <a:spcPct val="130000"/>
              </a:lnSpc>
              <a:spcBef>
                <a:spcPts val="0"/>
              </a:spcBef>
              <a:spcAft>
                <a:spcPts val="600"/>
              </a:spcAft>
            </a:pPr>
            <a:r>
              <a:rPr lang="fr-CA" sz="1800" dirty="0">
                <a:solidFill>
                  <a:schemeClr val="accent3">
                    <a:lumMod val="50000"/>
                  </a:schemeClr>
                </a:solidFill>
              </a:rPr>
              <a:t>Plusieurs </a:t>
            </a:r>
            <a:r>
              <a:rPr lang="fr-CA" sz="1800" dirty="0" smtClean="0">
                <a:solidFill>
                  <a:schemeClr val="accent3">
                    <a:lumMod val="50000"/>
                  </a:schemeClr>
                </a:solidFill>
              </a:rPr>
              <a:t>associations </a:t>
            </a:r>
            <a:r>
              <a:rPr lang="fr-CA" sz="1800" dirty="0">
                <a:solidFill>
                  <a:schemeClr val="accent3">
                    <a:lumMod val="50000"/>
                  </a:schemeClr>
                </a:solidFill>
              </a:rPr>
              <a:t>d’avocats </a:t>
            </a:r>
            <a:r>
              <a:rPr lang="en-CA" sz="1800" dirty="0">
                <a:solidFill>
                  <a:schemeClr val="accent3">
                    <a:lumMod val="50000"/>
                  </a:schemeClr>
                </a:solidFill>
              </a:rPr>
              <a:t>(</a:t>
            </a:r>
            <a:r>
              <a:rPr lang="fr-CA" sz="1800" dirty="0">
                <a:solidFill>
                  <a:schemeClr val="accent3">
                    <a:lumMod val="50000"/>
                  </a:schemeClr>
                </a:solidFill>
              </a:rPr>
              <a:t>notamment l’Association du barreau de l’Ontario, le Barreau du Haut-Canada et l’AJEFO) ont offert des </a:t>
            </a:r>
            <a:r>
              <a:rPr lang="fr-CA" sz="1800" b="1" dirty="0">
                <a:solidFill>
                  <a:schemeClr val="accent3">
                    <a:lumMod val="50000"/>
                  </a:schemeClr>
                </a:solidFill>
              </a:rPr>
              <a:t>programmes de formation professionnelle permanente</a:t>
            </a:r>
            <a:r>
              <a:rPr lang="fr-CA" sz="1800" dirty="0">
                <a:solidFill>
                  <a:schemeClr val="accent3">
                    <a:lumMod val="50000"/>
                  </a:schemeClr>
                </a:solidFill>
              </a:rPr>
              <a:t> en français</a:t>
            </a:r>
            <a:r>
              <a:rPr lang="en-CA" sz="1800" dirty="0" smtClean="0">
                <a:solidFill>
                  <a:schemeClr val="accent3">
                    <a:lumMod val="50000"/>
                  </a:schemeClr>
                </a:solidFill>
              </a:rPr>
              <a:t>.</a:t>
            </a:r>
            <a:endParaRPr lang="en-CA" sz="1800" dirty="0">
              <a:solidFill>
                <a:schemeClr val="accent3">
                  <a:lumMod val="50000"/>
                </a:schemeClr>
              </a:solidFill>
            </a:endParaRPr>
          </a:p>
          <a:p>
            <a:pPr lvl="0">
              <a:lnSpc>
                <a:spcPct val="130000"/>
              </a:lnSpc>
              <a:spcBef>
                <a:spcPts val="0"/>
              </a:spcBef>
              <a:spcAft>
                <a:spcPts val="300"/>
              </a:spcAft>
            </a:pPr>
            <a:r>
              <a:rPr lang="fr-CA" sz="1800" dirty="0">
                <a:solidFill>
                  <a:schemeClr val="accent3">
                    <a:lumMod val="50000"/>
                  </a:schemeClr>
                </a:solidFill>
              </a:rPr>
              <a:t>Des sondages ont été envoyés aux associations d’avocats et de </a:t>
            </a:r>
            <a:r>
              <a:rPr lang="fr-CA" sz="1800" dirty="0" err="1">
                <a:solidFill>
                  <a:schemeClr val="accent3">
                    <a:lumMod val="50000"/>
                  </a:schemeClr>
                </a:solidFill>
              </a:rPr>
              <a:t>parajuristes</a:t>
            </a:r>
            <a:r>
              <a:rPr lang="fr-CA" sz="1800" dirty="0">
                <a:solidFill>
                  <a:schemeClr val="accent3">
                    <a:lumMod val="50000"/>
                  </a:schemeClr>
                </a:solidFill>
              </a:rPr>
              <a:t> pour déterminer les </a:t>
            </a:r>
            <a:r>
              <a:rPr lang="fr-CA" sz="1800" b="1" dirty="0" smtClean="0">
                <a:solidFill>
                  <a:schemeClr val="accent3">
                    <a:lumMod val="50000"/>
                  </a:schemeClr>
                </a:solidFill>
              </a:rPr>
              <a:t>besoins en matière de perfectionnement du français </a:t>
            </a:r>
            <a:r>
              <a:rPr lang="fr-CA" sz="1800" dirty="0">
                <a:solidFill>
                  <a:schemeClr val="accent3">
                    <a:lumMod val="50000"/>
                  </a:schemeClr>
                </a:solidFill>
              </a:rPr>
              <a:t>de leurs membres</a:t>
            </a:r>
            <a:r>
              <a:rPr lang="en-CA" sz="1800" dirty="0" smtClean="0">
                <a:solidFill>
                  <a:schemeClr val="accent3">
                    <a:lumMod val="50000"/>
                  </a:schemeClr>
                </a:solidFill>
              </a:rPr>
              <a:t>.</a:t>
            </a:r>
            <a:endParaRPr lang="en-CA" sz="1800" dirty="0">
              <a:solidFill>
                <a:schemeClr val="accent3">
                  <a:lumMod val="50000"/>
                </a:schemeClr>
              </a:solidFill>
            </a:endParaRPr>
          </a:p>
          <a:p>
            <a:endParaRPr lang="en-CA" dirty="0"/>
          </a:p>
        </p:txBody>
      </p:sp>
      <p:sp>
        <p:nvSpPr>
          <p:cNvPr id="6" name="Title 1"/>
          <p:cNvSpPr txBox="1">
            <a:spLocks/>
          </p:cNvSpPr>
          <p:nvPr/>
        </p:nvSpPr>
        <p:spPr>
          <a:xfrm>
            <a:off x="460956" y="243844"/>
            <a:ext cx="7999475" cy="936000"/>
          </a:xfrm>
          <a:prstGeom prst="rect">
            <a:avLst/>
          </a:prstGeom>
          <a:solidFill>
            <a:schemeClr val="accent1"/>
          </a:solidFill>
        </p:spPr>
        <p:txBody>
          <a:bodyPr vert="horz" lIns="91440" tIns="45720" rIns="91440" bIns="45720" rtlCol="0" anchor="ctr">
            <a:no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algn="ctr"/>
            <a:r>
              <a:rPr lang="fr-CA" sz="3200" dirty="0">
                <a:solidFill>
                  <a:schemeClr val="bg1"/>
                </a:solidFill>
                <a:effectLst>
                  <a:outerShdw blurRad="38100" dist="38100" dir="2700000" algn="tl">
                    <a:srgbClr val="000000">
                      <a:alpha val="43137"/>
                    </a:srgbClr>
                  </a:outerShdw>
                </a:effectLst>
                <a:latin typeface="+mn-lt"/>
                <a:ea typeface="Verdana" pitchFamily="34" charset="0"/>
              </a:rPr>
              <a:t>« La magistrature et l’éducation »</a:t>
            </a:r>
            <a:r>
              <a:rPr lang="en-US" sz="3200" dirty="0">
                <a:solidFill>
                  <a:schemeClr val="bg1"/>
                </a:solidFill>
                <a:effectLst>
                  <a:outerShdw blurRad="38100" dist="38100" dir="2700000" algn="tl">
                    <a:srgbClr val="000000">
                      <a:alpha val="43137"/>
                    </a:srgbClr>
                  </a:outerShdw>
                </a:effectLst>
                <a:latin typeface="+mn-lt"/>
                <a:ea typeface="Verdana" pitchFamily="34" charset="0"/>
              </a:rPr>
              <a:t/>
            </a:r>
            <a:br>
              <a:rPr lang="en-US" sz="3200" dirty="0">
                <a:solidFill>
                  <a:schemeClr val="bg1"/>
                </a:solidFill>
                <a:effectLst>
                  <a:outerShdw blurRad="38100" dist="38100" dir="2700000" algn="tl">
                    <a:srgbClr val="000000">
                      <a:alpha val="43137"/>
                    </a:srgbClr>
                  </a:outerShdw>
                </a:effectLst>
                <a:latin typeface="+mn-lt"/>
                <a:ea typeface="Verdana" pitchFamily="34" charset="0"/>
              </a:rPr>
            </a:br>
            <a:r>
              <a:rPr lang="fr-CA" sz="2400" dirty="0">
                <a:solidFill>
                  <a:schemeClr val="bg1"/>
                </a:solidFill>
                <a:effectLst>
                  <a:outerShdw blurRad="38100" dist="38100" dir="2700000" algn="tl">
                    <a:srgbClr val="000000">
                      <a:alpha val="43137"/>
                    </a:srgbClr>
                  </a:outerShdw>
                </a:effectLst>
                <a:latin typeface="+mn-lt"/>
                <a:ea typeface="Verdana" pitchFamily="34" charset="0"/>
              </a:rPr>
              <a:t>Groupe de travail 1 – Points saillants </a:t>
            </a:r>
            <a:r>
              <a:rPr lang="fr-CA" sz="2400" dirty="0" smtClean="0">
                <a:solidFill>
                  <a:schemeClr val="bg1"/>
                </a:solidFill>
                <a:effectLst>
                  <a:outerShdw blurRad="38100" dist="38100" dir="2700000" algn="tl">
                    <a:srgbClr val="000000">
                      <a:alpha val="43137"/>
                    </a:srgbClr>
                  </a:outerShdw>
                </a:effectLst>
                <a:latin typeface="+mn-lt"/>
                <a:ea typeface="Verdana" pitchFamily="34" charset="0"/>
              </a:rPr>
              <a:t>– Les associations d’avocats</a:t>
            </a:r>
            <a:endParaRPr lang="en-US" sz="2400" dirty="0" smtClean="0">
              <a:solidFill>
                <a:schemeClr val="bg1"/>
              </a:solidFill>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41869477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smtClean="0">
                <a:latin typeface="+mn-lt"/>
                <a:ea typeface="Verdana" pitchFamily="34" charset="0"/>
              </a:rPr>
              <a:t> </a:t>
            </a:r>
            <a:endParaRPr lang="en-CA" sz="3200" dirty="0">
              <a:latin typeface="+mn-lt"/>
            </a:endParaRPr>
          </a:p>
        </p:txBody>
      </p:sp>
      <p:sp>
        <p:nvSpPr>
          <p:cNvPr id="5" name="Slide Number Placeholder 4"/>
          <p:cNvSpPr>
            <a:spLocks noGrp="1"/>
          </p:cNvSpPr>
          <p:nvPr>
            <p:ph type="sldNum" sz="quarter" idx="12"/>
          </p:nvPr>
        </p:nvSpPr>
        <p:spPr/>
        <p:txBody>
          <a:bodyPr/>
          <a:lstStyle/>
          <a:p>
            <a:fld id="{52369E36-EEAB-4EB5-A996-BEEB5D44FE03}" type="slidenum">
              <a:rPr lang="en-CA" smtClean="0"/>
              <a:t>11</a:t>
            </a:fld>
            <a:endParaRPr lang="en-CA" dirty="0"/>
          </a:p>
        </p:txBody>
      </p:sp>
      <p:sp>
        <p:nvSpPr>
          <p:cNvPr id="3" name="Content Placeholder 2"/>
          <p:cNvSpPr>
            <a:spLocks noGrp="1"/>
          </p:cNvSpPr>
          <p:nvPr>
            <p:ph sz="quarter" idx="1"/>
          </p:nvPr>
        </p:nvSpPr>
        <p:spPr>
          <a:xfrm>
            <a:off x="251520" y="1412776"/>
            <a:ext cx="8352928" cy="5328592"/>
          </a:xfrm>
        </p:spPr>
        <p:txBody>
          <a:bodyPr>
            <a:normAutofit fontScale="25000" lnSpcReduction="20000"/>
          </a:bodyPr>
          <a:lstStyle/>
          <a:p>
            <a:pPr marL="114300" lvl="0" indent="0">
              <a:lnSpc>
                <a:spcPct val="134000"/>
              </a:lnSpc>
              <a:spcAft>
                <a:spcPts val="1200"/>
              </a:spcAft>
              <a:buNone/>
            </a:pPr>
            <a:r>
              <a:rPr lang="fr-CA" sz="7200" b="1" dirty="0">
                <a:solidFill>
                  <a:schemeClr val="accent3">
                    <a:lumMod val="50000"/>
                  </a:schemeClr>
                </a:solidFill>
              </a:rPr>
              <a:t>Le groupe de travail « Le MPG, la sécurité et les partenaires municipaux »</a:t>
            </a:r>
            <a:r>
              <a:rPr lang="fr-CA" sz="7200" dirty="0">
                <a:solidFill>
                  <a:schemeClr val="accent3">
                    <a:lumMod val="50000"/>
                  </a:schemeClr>
                </a:solidFill>
              </a:rPr>
              <a:t> </a:t>
            </a:r>
            <a:r>
              <a:rPr lang="fr-CA" sz="7200" dirty="0" smtClean="0">
                <a:solidFill>
                  <a:schemeClr val="accent3">
                    <a:lumMod val="50000"/>
                  </a:schemeClr>
                </a:solidFill>
              </a:rPr>
              <a:t>s’est employé à mettre en œuvre les </a:t>
            </a:r>
            <a:r>
              <a:rPr lang="fr-CA" sz="7200" dirty="0">
                <a:solidFill>
                  <a:schemeClr val="accent3">
                    <a:lumMod val="50000"/>
                  </a:schemeClr>
                </a:solidFill>
              </a:rPr>
              <a:t>recommandations </a:t>
            </a:r>
            <a:r>
              <a:rPr lang="fr-CA" sz="7200" dirty="0" smtClean="0">
                <a:solidFill>
                  <a:schemeClr val="accent3">
                    <a:lumMod val="50000"/>
                  </a:schemeClr>
                </a:solidFill>
              </a:rPr>
              <a:t>adressées </a:t>
            </a:r>
            <a:r>
              <a:rPr lang="fr-CA" sz="7200" dirty="0">
                <a:solidFill>
                  <a:schemeClr val="accent3">
                    <a:lumMod val="50000"/>
                  </a:schemeClr>
                </a:solidFill>
              </a:rPr>
              <a:t>à ses membres </a:t>
            </a:r>
            <a:r>
              <a:rPr lang="en-CA" sz="7200" dirty="0" smtClean="0">
                <a:solidFill>
                  <a:schemeClr val="accent3">
                    <a:lumMod val="50000"/>
                  </a:schemeClr>
                </a:solidFill>
              </a:rPr>
              <a:t>:</a:t>
            </a:r>
            <a:endParaRPr lang="en-CA" sz="7200" b="1" dirty="0" smtClean="0">
              <a:solidFill>
                <a:schemeClr val="accent3">
                  <a:lumMod val="50000"/>
                </a:schemeClr>
              </a:solidFill>
            </a:endParaRPr>
          </a:p>
          <a:p>
            <a:pPr lvl="1">
              <a:lnSpc>
                <a:spcPct val="132000"/>
              </a:lnSpc>
              <a:spcAft>
                <a:spcPts val="600"/>
              </a:spcAft>
            </a:pPr>
            <a:r>
              <a:rPr lang="fr-CA" sz="6000" dirty="0">
                <a:solidFill>
                  <a:schemeClr val="accent3">
                    <a:lumMod val="50000"/>
                  </a:schemeClr>
                </a:solidFill>
              </a:rPr>
              <a:t>La DST a nommé une </a:t>
            </a:r>
            <a:r>
              <a:rPr lang="fr-CA" sz="6000" b="1" dirty="0">
                <a:solidFill>
                  <a:schemeClr val="accent3">
                    <a:lumMod val="50000"/>
                  </a:schemeClr>
                </a:solidFill>
              </a:rPr>
              <a:t>coordonnatrice des services en français</a:t>
            </a:r>
            <a:r>
              <a:rPr lang="fr-CA" sz="6000" dirty="0">
                <a:solidFill>
                  <a:schemeClr val="accent3">
                    <a:lumMod val="50000"/>
                  </a:schemeClr>
                </a:solidFill>
              </a:rPr>
              <a:t> chargée de s’assurer que la division respecte ses obligations en matière de SEF, de fournir des outils et du soutien en matière de SEF et de s’assurer que les SEF sont pris en compte dans l’élaboration des nouvelles initiatives</a:t>
            </a:r>
            <a:r>
              <a:rPr lang="en-CA" sz="6000" dirty="0" smtClean="0">
                <a:solidFill>
                  <a:schemeClr val="accent3">
                    <a:lumMod val="50000"/>
                  </a:schemeClr>
                </a:solidFill>
              </a:rPr>
              <a:t>.</a:t>
            </a:r>
            <a:endParaRPr lang="en-CA" sz="6000" dirty="0">
              <a:solidFill>
                <a:schemeClr val="accent3">
                  <a:lumMod val="50000"/>
                </a:schemeClr>
              </a:solidFill>
            </a:endParaRPr>
          </a:p>
          <a:p>
            <a:pPr lvl="1">
              <a:lnSpc>
                <a:spcPct val="132000"/>
              </a:lnSpc>
              <a:spcAft>
                <a:spcPts val="600"/>
              </a:spcAft>
            </a:pPr>
            <a:r>
              <a:rPr lang="fr-CA" sz="6000" dirty="0">
                <a:solidFill>
                  <a:schemeClr val="accent3">
                    <a:lumMod val="50000"/>
                  </a:schemeClr>
                </a:solidFill>
              </a:rPr>
              <a:t>Le </a:t>
            </a:r>
            <a:r>
              <a:rPr lang="fr-CA" sz="6000" b="1" dirty="0">
                <a:solidFill>
                  <a:schemeClr val="accent3">
                    <a:lumMod val="50000"/>
                  </a:schemeClr>
                </a:solidFill>
              </a:rPr>
              <a:t>bulletin </a:t>
            </a:r>
            <a:r>
              <a:rPr lang="fr-CA" sz="6000" b="1" i="1" dirty="0" err="1">
                <a:solidFill>
                  <a:schemeClr val="accent3">
                    <a:lumMod val="50000"/>
                  </a:schemeClr>
                </a:solidFill>
              </a:rPr>
              <a:t>Connection</a:t>
            </a:r>
            <a:r>
              <a:rPr lang="fr-CA" sz="6000" b="1" dirty="0">
                <a:solidFill>
                  <a:schemeClr val="accent3">
                    <a:lumMod val="50000"/>
                  </a:schemeClr>
                </a:solidFill>
              </a:rPr>
              <a:t> de la DST</a:t>
            </a:r>
            <a:r>
              <a:rPr lang="fr-CA" sz="6000" dirty="0">
                <a:solidFill>
                  <a:schemeClr val="accent3">
                    <a:lumMod val="50000"/>
                  </a:schemeClr>
                </a:solidFill>
              </a:rPr>
              <a:t> contient une section </a:t>
            </a:r>
            <a:r>
              <a:rPr lang="fr-CA" sz="6000" dirty="0" smtClean="0">
                <a:solidFill>
                  <a:schemeClr val="accent3">
                    <a:lumMod val="50000"/>
                  </a:schemeClr>
                </a:solidFill>
              </a:rPr>
              <a:t>bilingue régulière </a:t>
            </a:r>
            <a:r>
              <a:rPr lang="fr-CA" sz="6000" dirty="0">
                <a:solidFill>
                  <a:schemeClr val="accent3">
                    <a:lumMod val="50000"/>
                  </a:schemeClr>
                </a:solidFill>
              </a:rPr>
              <a:t>sur les services en français afin de sensibiliser le personnel</a:t>
            </a:r>
            <a:r>
              <a:rPr lang="en-CA" sz="6000" dirty="0" smtClean="0">
                <a:solidFill>
                  <a:schemeClr val="accent3">
                    <a:lumMod val="50000"/>
                  </a:schemeClr>
                </a:solidFill>
              </a:rPr>
              <a:t>.</a:t>
            </a:r>
          </a:p>
          <a:p>
            <a:pPr lvl="1">
              <a:lnSpc>
                <a:spcPct val="132000"/>
              </a:lnSpc>
              <a:spcAft>
                <a:spcPts val="600"/>
              </a:spcAft>
            </a:pPr>
            <a:r>
              <a:rPr lang="fr-CA" sz="6000" dirty="0">
                <a:solidFill>
                  <a:schemeClr val="accent3">
                    <a:lumMod val="50000"/>
                  </a:schemeClr>
                </a:solidFill>
              </a:rPr>
              <a:t>Tous les directeurs et gestionnaires de la DST ont reçu une </a:t>
            </a:r>
            <a:r>
              <a:rPr lang="fr-CA" sz="6000" b="1" dirty="0">
                <a:solidFill>
                  <a:schemeClr val="accent3">
                    <a:lumMod val="50000"/>
                  </a:schemeClr>
                </a:solidFill>
              </a:rPr>
              <a:t>formation en matière de </a:t>
            </a:r>
            <a:r>
              <a:rPr lang="fr-CA" sz="6000" b="1" dirty="0" smtClean="0">
                <a:solidFill>
                  <a:schemeClr val="accent3">
                    <a:lumMod val="50000"/>
                  </a:schemeClr>
                </a:solidFill>
              </a:rPr>
              <a:t>SEF</a:t>
            </a:r>
            <a:r>
              <a:rPr lang="en-CA" sz="6000" dirty="0" smtClean="0">
                <a:solidFill>
                  <a:schemeClr val="accent3">
                    <a:lumMod val="50000"/>
                  </a:schemeClr>
                </a:solidFill>
              </a:rPr>
              <a:t>.</a:t>
            </a:r>
            <a:endParaRPr lang="en-CA" sz="6000" dirty="0">
              <a:solidFill>
                <a:schemeClr val="accent3">
                  <a:lumMod val="50000"/>
                </a:schemeClr>
              </a:solidFill>
            </a:endParaRPr>
          </a:p>
          <a:p>
            <a:pPr lvl="1">
              <a:lnSpc>
                <a:spcPct val="132000"/>
              </a:lnSpc>
              <a:spcAft>
                <a:spcPts val="600"/>
              </a:spcAft>
            </a:pPr>
            <a:r>
              <a:rPr lang="fr-CA" sz="6000" dirty="0">
                <a:solidFill>
                  <a:schemeClr val="accent3">
                    <a:lumMod val="50000"/>
                  </a:schemeClr>
                </a:solidFill>
              </a:rPr>
              <a:t>La DST élabore divers </a:t>
            </a:r>
            <a:r>
              <a:rPr lang="fr-CA" sz="6000" b="1" dirty="0">
                <a:solidFill>
                  <a:schemeClr val="accent3">
                    <a:lumMod val="50000"/>
                  </a:schemeClr>
                </a:solidFill>
              </a:rPr>
              <a:t>outils et ressources en ligne </a:t>
            </a:r>
            <a:r>
              <a:rPr lang="fr-CA" sz="6000" dirty="0">
                <a:solidFill>
                  <a:schemeClr val="accent3">
                    <a:lumMod val="50000"/>
                  </a:schemeClr>
                </a:solidFill>
              </a:rPr>
              <a:t>pour aider le personnel à fournir des SEF, notamment un site intranet central, des lexiques se rapportant à tous les secteurs d’activité qui donnent au personnel la terminologie correcte en français et une adresse courriel centrale où envoyer des questions</a:t>
            </a:r>
            <a:r>
              <a:rPr lang="en-CA" sz="6000" dirty="0">
                <a:solidFill>
                  <a:schemeClr val="accent3">
                    <a:lumMod val="50000"/>
                  </a:schemeClr>
                </a:solidFill>
              </a:rPr>
              <a:t>, etc.</a:t>
            </a:r>
            <a:endParaRPr lang="en-CA" sz="6000" dirty="0" smtClean="0">
              <a:solidFill>
                <a:schemeClr val="accent3">
                  <a:lumMod val="50000"/>
                </a:schemeClr>
              </a:solidFill>
            </a:endParaRPr>
          </a:p>
          <a:p>
            <a:pPr lvl="1">
              <a:lnSpc>
                <a:spcPct val="132000"/>
              </a:lnSpc>
              <a:spcAft>
                <a:spcPts val="600"/>
              </a:spcAft>
            </a:pPr>
            <a:r>
              <a:rPr lang="fr-CA" sz="6000" dirty="0">
                <a:solidFill>
                  <a:schemeClr val="accent3">
                    <a:lumMod val="50000"/>
                  </a:schemeClr>
                </a:solidFill>
              </a:rPr>
              <a:t>Le Ministère continue à soutenir le </a:t>
            </a:r>
            <a:r>
              <a:rPr lang="fr-CA" sz="6000" b="1" dirty="0">
                <a:solidFill>
                  <a:schemeClr val="accent3">
                    <a:lumMod val="50000"/>
                  </a:schemeClr>
                </a:solidFill>
              </a:rPr>
              <a:t>sous-comité  des services en français de l’Unité de soutien de l’application de la </a:t>
            </a:r>
            <a:r>
              <a:rPr lang="fr-CA" sz="6000" b="1" i="1" dirty="0">
                <a:solidFill>
                  <a:schemeClr val="accent3">
                    <a:lumMod val="50000"/>
                  </a:schemeClr>
                </a:solidFill>
              </a:rPr>
              <a:t>LIP</a:t>
            </a:r>
            <a:r>
              <a:rPr lang="fr-CA" sz="6000" b="1" dirty="0">
                <a:solidFill>
                  <a:schemeClr val="accent3">
                    <a:lumMod val="50000"/>
                  </a:schemeClr>
                </a:solidFill>
              </a:rPr>
              <a:t> </a:t>
            </a:r>
            <a:r>
              <a:rPr lang="fr-CA" sz="6000" dirty="0">
                <a:solidFill>
                  <a:schemeClr val="accent3">
                    <a:lumMod val="50000"/>
                  </a:schemeClr>
                </a:solidFill>
              </a:rPr>
              <a:t>et à fournir des outils et ressources à ses partenaires municipaux</a:t>
            </a:r>
            <a:r>
              <a:rPr lang="en-CA" sz="6000" dirty="0" smtClean="0">
                <a:solidFill>
                  <a:schemeClr val="accent3">
                    <a:lumMod val="50000"/>
                  </a:schemeClr>
                </a:solidFill>
              </a:rPr>
              <a:t>.</a:t>
            </a:r>
          </a:p>
          <a:p>
            <a:pPr lvl="1">
              <a:lnSpc>
                <a:spcPct val="132000"/>
              </a:lnSpc>
              <a:spcAft>
                <a:spcPts val="600"/>
              </a:spcAft>
            </a:pPr>
            <a:r>
              <a:rPr lang="fr-CA" sz="6000" dirty="0">
                <a:solidFill>
                  <a:schemeClr val="accent3">
                    <a:lumMod val="50000"/>
                  </a:schemeClr>
                </a:solidFill>
              </a:rPr>
              <a:t>On crée </a:t>
            </a:r>
            <a:r>
              <a:rPr lang="fr-CA" sz="6000" b="1" dirty="0">
                <a:solidFill>
                  <a:schemeClr val="accent3">
                    <a:lumMod val="50000"/>
                  </a:schemeClr>
                </a:solidFill>
              </a:rPr>
              <a:t>des comités régionaux des SEF </a:t>
            </a:r>
            <a:r>
              <a:rPr lang="fr-CA" sz="6000" dirty="0">
                <a:solidFill>
                  <a:schemeClr val="accent3">
                    <a:lumMod val="50000"/>
                  </a:schemeClr>
                </a:solidFill>
              </a:rPr>
              <a:t>qui comptent des représentants de la magistrature et du </a:t>
            </a:r>
            <a:r>
              <a:rPr lang="fr-CA" sz="6000" dirty="0" smtClean="0">
                <a:solidFill>
                  <a:schemeClr val="accent3">
                    <a:lumMod val="50000"/>
                  </a:schemeClr>
                </a:solidFill>
              </a:rPr>
              <a:t>Ministère, </a:t>
            </a:r>
            <a:r>
              <a:rPr lang="fr-CA" sz="6000" dirty="0">
                <a:solidFill>
                  <a:schemeClr val="accent3">
                    <a:lumMod val="50000"/>
                  </a:schemeClr>
                </a:solidFill>
              </a:rPr>
              <a:t>et qui travailleront ensemble sur les questions relatives aux SEF dans leurs régions respectives</a:t>
            </a:r>
            <a:r>
              <a:rPr lang="en-CA" sz="6000" dirty="0" smtClean="0">
                <a:solidFill>
                  <a:schemeClr val="accent3">
                    <a:lumMod val="50000"/>
                  </a:schemeClr>
                </a:solidFill>
              </a:rPr>
              <a:t>.</a:t>
            </a:r>
            <a:r>
              <a:rPr lang="en-CA" sz="6000" dirty="0">
                <a:solidFill>
                  <a:schemeClr val="accent3">
                    <a:lumMod val="50000"/>
                  </a:schemeClr>
                </a:solidFill>
              </a:rPr>
              <a:t>  </a:t>
            </a:r>
            <a:endParaRPr lang="en-CA" sz="6000" dirty="0" smtClean="0">
              <a:solidFill>
                <a:schemeClr val="accent3">
                  <a:lumMod val="50000"/>
                </a:schemeClr>
              </a:solidFill>
            </a:endParaRPr>
          </a:p>
          <a:p>
            <a:pPr lvl="1">
              <a:lnSpc>
                <a:spcPct val="132000"/>
              </a:lnSpc>
            </a:pPr>
            <a:r>
              <a:rPr lang="fr-CA" sz="6000" dirty="0">
                <a:solidFill>
                  <a:schemeClr val="accent3">
                    <a:lumMod val="50000"/>
                  </a:schemeClr>
                </a:solidFill>
              </a:rPr>
              <a:t>Un sous-groupe  étudie  des  options pour mieux </a:t>
            </a:r>
            <a:r>
              <a:rPr lang="fr-CA" sz="6000" b="1" dirty="0">
                <a:solidFill>
                  <a:schemeClr val="accent3">
                    <a:lumMod val="50000"/>
                  </a:schemeClr>
                </a:solidFill>
              </a:rPr>
              <a:t>informer les accusés de leurs droits linguistiques</a:t>
            </a:r>
            <a:r>
              <a:rPr lang="en-CA" sz="6000" dirty="0" smtClean="0"/>
              <a:t>.</a:t>
            </a:r>
          </a:p>
        </p:txBody>
      </p:sp>
      <p:sp>
        <p:nvSpPr>
          <p:cNvPr id="6" name="Title 1"/>
          <p:cNvSpPr txBox="1">
            <a:spLocks/>
          </p:cNvSpPr>
          <p:nvPr/>
        </p:nvSpPr>
        <p:spPr>
          <a:xfrm>
            <a:off x="434851" y="191056"/>
            <a:ext cx="7992888" cy="1080119"/>
          </a:xfrm>
          <a:prstGeom prst="rect">
            <a:avLst/>
          </a:prstGeom>
          <a:solidFill>
            <a:schemeClr val="accent1"/>
          </a:solidFill>
        </p:spPr>
        <p:txBody>
          <a:bodyPr vert="horz" lIns="91440" tIns="45720" rIns="91440" bIns="45720" rtlCol="0" anchor="ctr">
            <a:no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algn="ctr"/>
            <a:r>
              <a:rPr lang="fr-CA" sz="3000" dirty="0">
                <a:solidFill>
                  <a:schemeClr val="bg1"/>
                </a:solidFill>
                <a:effectLst>
                  <a:outerShdw blurRad="38100" dist="38100" dir="2700000" algn="tl">
                    <a:srgbClr val="000000">
                      <a:alpha val="43137"/>
                    </a:srgbClr>
                  </a:outerShdw>
                </a:effectLst>
                <a:latin typeface="+mn-lt"/>
                <a:ea typeface="Verdana" pitchFamily="34" charset="0"/>
              </a:rPr>
              <a:t>« Le MPG, la sécurité et les partenaires municipaux »</a:t>
            </a:r>
            <a:r>
              <a:rPr lang="en-US" sz="3000" dirty="0">
                <a:solidFill>
                  <a:schemeClr val="bg1"/>
                </a:solidFill>
                <a:effectLst>
                  <a:outerShdw blurRad="38100" dist="38100" dir="2700000" algn="tl">
                    <a:srgbClr val="000000">
                      <a:alpha val="43137"/>
                    </a:srgbClr>
                  </a:outerShdw>
                </a:effectLst>
                <a:latin typeface="+mn-lt"/>
                <a:ea typeface="Verdana" pitchFamily="34" charset="0"/>
              </a:rPr>
              <a:t> </a:t>
            </a:r>
            <a:r>
              <a:rPr lang="en-US" sz="2800" dirty="0">
                <a:solidFill>
                  <a:schemeClr val="bg1"/>
                </a:solidFill>
                <a:effectLst>
                  <a:outerShdw blurRad="38100" dist="38100" dir="2700000" algn="tl">
                    <a:srgbClr val="000000">
                      <a:alpha val="43137"/>
                    </a:srgbClr>
                  </a:outerShdw>
                </a:effectLst>
                <a:latin typeface="+mn-lt"/>
                <a:ea typeface="Verdana" pitchFamily="34" charset="0"/>
              </a:rPr>
              <a:t/>
            </a:r>
            <a:br>
              <a:rPr lang="en-US" sz="2800" dirty="0">
                <a:solidFill>
                  <a:schemeClr val="bg1"/>
                </a:solidFill>
                <a:effectLst>
                  <a:outerShdw blurRad="38100" dist="38100" dir="2700000" algn="tl">
                    <a:srgbClr val="000000">
                      <a:alpha val="43137"/>
                    </a:srgbClr>
                  </a:outerShdw>
                </a:effectLst>
                <a:latin typeface="+mn-lt"/>
                <a:ea typeface="Verdana" pitchFamily="34" charset="0"/>
              </a:rPr>
            </a:br>
            <a:r>
              <a:rPr lang="fr-CA" sz="2400" dirty="0">
                <a:solidFill>
                  <a:schemeClr val="bg1"/>
                </a:solidFill>
                <a:effectLst>
                  <a:outerShdw blurRad="38100" dist="38100" dir="2700000" algn="tl">
                    <a:srgbClr val="000000">
                      <a:alpha val="43137"/>
                    </a:srgbClr>
                  </a:outerShdw>
                </a:effectLst>
                <a:latin typeface="+mn-lt"/>
                <a:ea typeface="Verdana" pitchFamily="34" charset="0"/>
              </a:rPr>
              <a:t>Groupe de travail</a:t>
            </a:r>
            <a:r>
              <a:rPr lang="en-US" sz="2400" dirty="0">
                <a:solidFill>
                  <a:schemeClr val="bg1"/>
                </a:solidFill>
                <a:effectLst>
                  <a:outerShdw blurRad="38100" dist="38100" dir="2700000" algn="tl">
                    <a:srgbClr val="000000">
                      <a:alpha val="43137"/>
                    </a:srgbClr>
                  </a:outerShdw>
                </a:effectLst>
                <a:latin typeface="+mn-lt"/>
                <a:ea typeface="Verdana" pitchFamily="34" charset="0"/>
              </a:rPr>
              <a:t> 2 – </a:t>
            </a:r>
            <a:r>
              <a:rPr lang="fr-CA" sz="2400" dirty="0">
                <a:solidFill>
                  <a:schemeClr val="bg1"/>
                </a:solidFill>
                <a:effectLst>
                  <a:outerShdw blurRad="38100" dist="38100" dir="2700000" algn="tl">
                    <a:srgbClr val="000000">
                      <a:alpha val="43137"/>
                    </a:srgbClr>
                  </a:outerShdw>
                </a:effectLst>
                <a:latin typeface="+mn-lt"/>
                <a:ea typeface="Verdana" pitchFamily="34" charset="0"/>
              </a:rPr>
              <a:t>Points saillants</a:t>
            </a:r>
            <a:endParaRPr lang="fr-CA" sz="2400" dirty="0">
              <a:solidFill>
                <a:schemeClr val="bg1"/>
              </a:solidFill>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16748646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683568" y="188640"/>
            <a:ext cx="7776864" cy="1080120"/>
          </a:xfrm>
          <a:solidFill>
            <a:schemeClr val="accent1"/>
          </a:solidFill>
        </p:spPr>
        <p:txBody>
          <a:bodyPr>
            <a:normAutofit fontScale="90000"/>
          </a:bodyPr>
          <a:lstStyle/>
          <a:p>
            <a:pPr algn="ctr"/>
            <a:r>
              <a:rPr lang="en-CA" sz="3200" dirty="0" smtClean="0">
                <a:solidFill>
                  <a:schemeClr val="tx1"/>
                </a:solidFill>
              </a:rPr>
              <a:t/>
            </a:r>
            <a:br>
              <a:rPr lang="en-CA" sz="3200" dirty="0" smtClean="0">
                <a:solidFill>
                  <a:schemeClr val="tx1"/>
                </a:solidFill>
              </a:rPr>
            </a:br>
            <a:r>
              <a:rPr lang="fr-CA" sz="3300" dirty="0">
                <a:solidFill>
                  <a:schemeClr val="bg1"/>
                </a:solidFill>
                <a:effectLst>
                  <a:outerShdw blurRad="38100" dist="38100" dir="2700000" algn="tl">
                    <a:srgbClr val="000000">
                      <a:alpha val="43137"/>
                    </a:srgbClr>
                  </a:outerShdw>
                </a:effectLst>
                <a:latin typeface="+mn-lt"/>
              </a:rPr>
              <a:t>Le « Projet pilote </a:t>
            </a:r>
            <a:r>
              <a:rPr lang="fr-CA" sz="3300" dirty="0" smtClean="0">
                <a:solidFill>
                  <a:schemeClr val="bg1"/>
                </a:solidFill>
                <a:effectLst>
                  <a:outerShdw blurRad="38100" dist="38100" dir="2700000" algn="tl">
                    <a:srgbClr val="000000">
                      <a:alpha val="43137"/>
                    </a:srgbClr>
                  </a:outerShdw>
                </a:effectLst>
                <a:latin typeface="+mn-lt"/>
              </a:rPr>
              <a:t>d’accès </a:t>
            </a:r>
            <a:r>
              <a:rPr lang="fr-CA" sz="3300" dirty="0">
                <a:solidFill>
                  <a:schemeClr val="bg1"/>
                </a:solidFill>
                <a:effectLst>
                  <a:outerShdw blurRad="38100" dist="38100" dir="2700000" algn="tl">
                    <a:srgbClr val="000000">
                      <a:alpha val="43137"/>
                    </a:srgbClr>
                  </a:outerShdw>
                </a:effectLst>
                <a:latin typeface="+mn-lt"/>
              </a:rPr>
              <a:t>homogène à la </a:t>
            </a:r>
            <a:r>
              <a:rPr lang="fr-CA" sz="3300" dirty="0" smtClean="0">
                <a:solidFill>
                  <a:schemeClr val="bg1"/>
                </a:solidFill>
                <a:effectLst>
                  <a:outerShdw blurRad="38100" dist="38100" dir="2700000" algn="tl">
                    <a:srgbClr val="000000">
                      <a:alpha val="43137"/>
                    </a:srgbClr>
                  </a:outerShdw>
                </a:effectLst>
                <a:latin typeface="+mn-lt"/>
              </a:rPr>
              <a:t/>
            </a:r>
            <a:br>
              <a:rPr lang="fr-CA" sz="3300" dirty="0" smtClean="0">
                <a:solidFill>
                  <a:schemeClr val="bg1"/>
                </a:solidFill>
                <a:effectLst>
                  <a:outerShdw blurRad="38100" dist="38100" dir="2700000" algn="tl">
                    <a:srgbClr val="000000">
                      <a:alpha val="43137"/>
                    </a:srgbClr>
                  </a:outerShdw>
                </a:effectLst>
                <a:latin typeface="+mn-lt"/>
              </a:rPr>
            </a:br>
            <a:r>
              <a:rPr lang="fr-CA" sz="3300" dirty="0" smtClean="0">
                <a:solidFill>
                  <a:schemeClr val="bg1"/>
                </a:solidFill>
                <a:effectLst>
                  <a:outerShdw blurRad="38100" dist="38100" dir="2700000" algn="tl">
                    <a:srgbClr val="000000">
                      <a:alpha val="43137"/>
                    </a:srgbClr>
                  </a:outerShdw>
                </a:effectLst>
                <a:latin typeface="+mn-lt"/>
              </a:rPr>
              <a:t>justice </a:t>
            </a:r>
            <a:r>
              <a:rPr lang="fr-CA" sz="3300" dirty="0">
                <a:solidFill>
                  <a:schemeClr val="bg1"/>
                </a:solidFill>
                <a:effectLst>
                  <a:outerShdw blurRad="38100" dist="38100" dir="2700000" algn="tl">
                    <a:srgbClr val="000000">
                      <a:alpha val="43137"/>
                    </a:srgbClr>
                  </a:outerShdw>
                </a:effectLst>
                <a:latin typeface="+mn-lt"/>
              </a:rPr>
              <a:t>en français </a:t>
            </a:r>
            <a:r>
              <a:rPr lang="en-CA" sz="3300" dirty="0" smtClean="0">
                <a:solidFill>
                  <a:schemeClr val="bg1"/>
                </a:solidFill>
                <a:effectLst>
                  <a:outerShdw blurRad="38100" dist="38100" dir="2700000" algn="tl">
                    <a:srgbClr val="000000">
                      <a:alpha val="43137"/>
                    </a:srgbClr>
                  </a:outerShdw>
                </a:effectLst>
                <a:latin typeface="+mn-lt"/>
              </a:rPr>
              <a:t>» - </a:t>
            </a:r>
            <a:r>
              <a:rPr lang="en-CA" sz="3100" dirty="0" smtClean="0">
                <a:solidFill>
                  <a:schemeClr val="bg1"/>
                </a:solidFill>
                <a:effectLst>
                  <a:outerShdw blurRad="38100" dist="38100" dir="2700000" algn="tl">
                    <a:srgbClr val="000000">
                      <a:alpha val="43137"/>
                    </a:srgbClr>
                  </a:outerShdw>
                </a:effectLst>
                <a:latin typeface="+mn-lt"/>
              </a:rPr>
              <a:t>Proposition</a:t>
            </a:r>
            <a:endParaRPr lang="en-US" sz="3100" b="1" dirty="0" smtClean="0">
              <a:solidFill>
                <a:schemeClr val="bg1"/>
              </a:solidFill>
              <a:latin typeface="+mn-lt"/>
            </a:endParaRPr>
          </a:p>
        </p:txBody>
      </p:sp>
      <p:sp>
        <p:nvSpPr>
          <p:cNvPr id="3" name="Slide Number Placeholder 2"/>
          <p:cNvSpPr>
            <a:spLocks noGrp="1"/>
          </p:cNvSpPr>
          <p:nvPr>
            <p:ph type="sldNum" sz="quarter" idx="12"/>
          </p:nvPr>
        </p:nvSpPr>
        <p:spPr/>
        <p:txBody>
          <a:bodyPr/>
          <a:lstStyle/>
          <a:p>
            <a:fld id="{52369E36-EEAB-4EB5-A996-BEEB5D44FE03}" type="slidenum">
              <a:rPr lang="en-CA" smtClean="0"/>
              <a:t>12</a:t>
            </a:fld>
            <a:endParaRPr lang="en-CA" dirty="0"/>
          </a:p>
        </p:txBody>
      </p:sp>
      <p:sp>
        <p:nvSpPr>
          <p:cNvPr id="21507" name="Content Placeholder 2"/>
          <p:cNvSpPr>
            <a:spLocks noGrp="1"/>
          </p:cNvSpPr>
          <p:nvPr>
            <p:ph sz="quarter" idx="1"/>
          </p:nvPr>
        </p:nvSpPr>
        <p:spPr>
          <a:xfrm>
            <a:off x="611560" y="1484784"/>
            <a:ext cx="7848872" cy="4680520"/>
          </a:xfrm>
        </p:spPr>
        <p:txBody>
          <a:bodyPr>
            <a:normAutofit lnSpcReduction="10000"/>
          </a:bodyPr>
          <a:lstStyle/>
          <a:p>
            <a:pPr marL="0" indent="0">
              <a:lnSpc>
                <a:spcPct val="114000"/>
              </a:lnSpc>
              <a:spcAft>
                <a:spcPts val="900"/>
              </a:spcAft>
              <a:buNone/>
            </a:pPr>
            <a:r>
              <a:rPr lang="fr-CA" sz="1800" b="1" dirty="0" smtClean="0">
                <a:solidFill>
                  <a:schemeClr val="accent3">
                    <a:lumMod val="50000"/>
                  </a:schemeClr>
                </a:solidFill>
              </a:rPr>
              <a:t>PROPOSITION</a:t>
            </a:r>
          </a:p>
          <a:p>
            <a:pPr>
              <a:lnSpc>
                <a:spcPct val="114000"/>
              </a:lnSpc>
              <a:spcAft>
                <a:spcPts val="900"/>
              </a:spcAft>
            </a:pPr>
            <a:r>
              <a:rPr lang="fr-CA" sz="1800" dirty="0" smtClean="0">
                <a:solidFill>
                  <a:schemeClr val="accent3">
                    <a:lumMod val="50000"/>
                  </a:schemeClr>
                </a:solidFill>
              </a:rPr>
              <a:t>Le CCMBSEF a</a:t>
            </a:r>
            <a:r>
              <a:rPr lang="en-US" sz="1800" dirty="0" smtClean="0">
                <a:solidFill>
                  <a:schemeClr val="accent3">
                    <a:lumMod val="50000"/>
                  </a:schemeClr>
                </a:solidFill>
              </a:rPr>
              <a:t> </a:t>
            </a:r>
            <a:r>
              <a:rPr lang="fr-CA" sz="1800" dirty="0" smtClean="0">
                <a:solidFill>
                  <a:schemeClr val="accent3">
                    <a:lumMod val="50000"/>
                  </a:schemeClr>
                </a:solidFill>
              </a:rPr>
              <a:t>créé un sous-comité </a:t>
            </a:r>
            <a:r>
              <a:rPr lang="fr-CA" sz="1800" dirty="0">
                <a:solidFill>
                  <a:schemeClr val="accent3">
                    <a:lumMod val="50000"/>
                  </a:schemeClr>
                </a:solidFill>
              </a:rPr>
              <a:t>pour examiner la possibilité de mettre sur pied un </a:t>
            </a:r>
            <a:r>
              <a:rPr lang="fr-CA" sz="1800" b="1" dirty="0">
                <a:solidFill>
                  <a:schemeClr val="accent3">
                    <a:lumMod val="50000"/>
                  </a:schemeClr>
                </a:solidFill>
              </a:rPr>
              <a:t>Projet pilote d’</a:t>
            </a:r>
            <a:r>
              <a:rPr lang="fr-CA" sz="1800" b="1" i="1" dirty="0">
                <a:solidFill>
                  <a:schemeClr val="accent3">
                    <a:lumMod val="50000"/>
                  </a:schemeClr>
                </a:solidFill>
              </a:rPr>
              <a:t>accès homogène à la justice en français</a:t>
            </a:r>
            <a:r>
              <a:rPr lang="fr-CA" sz="1800" b="1" dirty="0">
                <a:solidFill>
                  <a:schemeClr val="accent3">
                    <a:lumMod val="50000"/>
                  </a:schemeClr>
                </a:solidFill>
              </a:rPr>
              <a:t> </a:t>
            </a:r>
            <a:r>
              <a:rPr lang="fr-CA" sz="1800" dirty="0">
                <a:solidFill>
                  <a:schemeClr val="accent3">
                    <a:lumMod val="50000"/>
                  </a:schemeClr>
                </a:solidFill>
              </a:rPr>
              <a:t>où les palais de justice situés </a:t>
            </a:r>
            <a:r>
              <a:rPr lang="fr-CA" sz="1800" dirty="0" smtClean="0">
                <a:solidFill>
                  <a:schemeClr val="accent3">
                    <a:lumMod val="50000"/>
                  </a:schemeClr>
                </a:solidFill>
              </a:rPr>
              <a:t>au lieu choisi </a:t>
            </a:r>
            <a:r>
              <a:rPr lang="fr-CA" sz="1800" dirty="0">
                <a:solidFill>
                  <a:schemeClr val="accent3">
                    <a:lumMod val="50000"/>
                  </a:schemeClr>
                </a:solidFill>
              </a:rPr>
              <a:t>offriraient des services en français </a:t>
            </a:r>
            <a:r>
              <a:rPr lang="fr-CA" sz="1800" dirty="0" smtClean="0">
                <a:solidFill>
                  <a:schemeClr val="accent3">
                    <a:lumMod val="50000"/>
                  </a:schemeClr>
                </a:solidFill>
              </a:rPr>
              <a:t>complets et homogènes aux </a:t>
            </a:r>
            <a:r>
              <a:rPr lang="fr-CA" sz="1800" dirty="0">
                <a:solidFill>
                  <a:schemeClr val="accent3">
                    <a:lumMod val="50000"/>
                  </a:schemeClr>
                </a:solidFill>
              </a:rPr>
              <a:t>clients du système </a:t>
            </a:r>
            <a:r>
              <a:rPr lang="fr-CA" sz="1800" dirty="0" smtClean="0">
                <a:solidFill>
                  <a:schemeClr val="accent3">
                    <a:lumMod val="50000"/>
                  </a:schemeClr>
                </a:solidFill>
              </a:rPr>
              <a:t>judiciaire</a:t>
            </a:r>
            <a:r>
              <a:rPr lang="en-US" sz="1800" dirty="0" smtClean="0">
                <a:solidFill>
                  <a:schemeClr val="accent3">
                    <a:lumMod val="50000"/>
                  </a:schemeClr>
                </a:solidFill>
              </a:rPr>
              <a:t>. </a:t>
            </a:r>
          </a:p>
          <a:p>
            <a:pPr>
              <a:lnSpc>
                <a:spcPct val="114000"/>
              </a:lnSpc>
              <a:spcAft>
                <a:spcPts val="900"/>
              </a:spcAft>
            </a:pPr>
            <a:r>
              <a:rPr lang="fr-CA" sz="1800" dirty="0">
                <a:solidFill>
                  <a:schemeClr val="accent3">
                    <a:lumMod val="50000"/>
                  </a:schemeClr>
                </a:solidFill>
              </a:rPr>
              <a:t>Le Projet pilote inclurait la </a:t>
            </a:r>
            <a:r>
              <a:rPr lang="fr-CA" sz="1800" dirty="0" smtClean="0">
                <a:solidFill>
                  <a:schemeClr val="accent3">
                    <a:lumMod val="50000"/>
                  </a:schemeClr>
                </a:solidFill>
              </a:rPr>
              <a:t>magistrature, les </a:t>
            </a:r>
            <a:r>
              <a:rPr lang="fr-CA" sz="1800" dirty="0">
                <a:solidFill>
                  <a:schemeClr val="accent3">
                    <a:lumMod val="50000"/>
                  </a:schemeClr>
                </a:solidFill>
              </a:rPr>
              <a:t>Divisions des services aux tribunaux, du droit criminel </a:t>
            </a:r>
            <a:r>
              <a:rPr lang="en-US" sz="1800" dirty="0">
                <a:solidFill>
                  <a:schemeClr val="accent3">
                    <a:lumMod val="50000"/>
                  </a:schemeClr>
                </a:solidFill>
              </a:rPr>
              <a:t>et </a:t>
            </a:r>
            <a:r>
              <a:rPr lang="fr-CA" sz="1800" dirty="0">
                <a:solidFill>
                  <a:schemeClr val="accent3">
                    <a:lumMod val="50000"/>
                  </a:schemeClr>
                </a:solidFill>
              </a:rPr>
              <a:t>des services aux victimes et aux personnes vulnérables du </a:t>
            </a:r>
            <a:r>
              <a:rPr lang="fr-CA" sz="1800" dirty="0" smtClean="0">
                <a:solidFill>
                  <a:schemeClr val="accent3">
                    <a:lumMod val="50000"/>
                  </a:schemeClr>
                </a:solidFill>
              </a:rPr>
              <a:t>Ministère, ainsi que les partenaires et intervenants œuvrant au sein du système judiciaire</a:t>
            </a:r>
            <a:r>
              <a:rPr lang="en-US" sz="1800" dirty="0" smtClean="0">
                <a:solidFill>
                  <a:schemeClr val="accent3">
                    <a:lumMod val="50000"/>
                  </a:schemeClr>
                </a:solidFill>
              </a:rPr>
              <a:t>.</a:t>
            </a:r>
          </a:p>
          <a:p>
            <a:pPr>
              <a:lnSpc>
                <a:spcPct val="114000"/>
              </a:lnSpc>
              <a:spcAft>
                <a:spcPts val="900"/>
              </a:spcAft>
            </a:pPr>
            <a:r>
              <a:rPr lang="fr-CA" sz="1800" dirty="0" smtClean="0">
                <a:solidFill>
                  <a:schemeClr val="accent3">
                    <a:lumMod val="50000"/>
                  </a:schemeClr>
                </a:solidFill>
              </a:rPr>
              <a:t>Plus tôt cette année, les coprésidentes du Comité directeur de mise en œuvre des recommandations du CCMBSEF ont présenté </a:t>
            </a:r>
            <a:r>
              <a:rPr lang="fr-CA" sz="1800" dirty="0">
                <a:solidFill>
                  <a:schemeClr val="accent3">
                    <a:lumMod val="50000"/>
                  </a:schemeClr>
                </a:solidFill>
              </a:rPr>
              <a:t>le projet de proposition à la </a:t>
            </a:r>
            <a:r>
              <a:rPr lang="fr-CA" sz="1800" dirty="0" smtClean="0">
                <a:solidFill>
                  <a:schemeClr val="accent3">
                    <a:lumMod val="50000"/>
                  </a:schemeClr>
                </a:solidFill>
              </a:rPr>
              <a:t>procureure </a:t>
            </a:r>
            <a:r>
              <a:rPr lang="fr-CA" sz="1800" dirty="0">
                <a:solidFill>
                  <a:schemeClr val="accent3">
                    <a:lumMod val="50000"/>
                  </a:schemeClr>
                </a:solidFill>
              </a:rPr>
              <a:t>générale pour </a:t>
            </a:r>
            <a:r>
              <a:rPr lang="fr-CA" sz="1800" dirty="0" smtClean="0">
                <a:solidFill>
                  <a:schemeClr val="accent3">
                    <a:lumMod val="50000"/>
                  </a:schemeClr>
                </a:solidFill>
              </a:rPr>
              <a:t>examen</a:t>
            </a:r>
            <a:r>
              <a:rPr lang="en-US" sz="1800" dirty="0" smtClean="0">
                <a:solidFill>
                  <a:schemeClr val="accent3">
                    <a:lumMod val="50000"/>
                  </a:schemeClr>
                </a:solidFill>
              </a:rPr>
              <a:t>. </a:t>
            </a:r>
          </a:p>
          <a:p>
            <a:pPr>
              <a:lnSpc>
                <a:spcPct val="114000"/>
              </a:lnSpc>
              <a:spcAft>
                <a:spcPts val="600"/>
              </a:spcAft>
            </a:pPr>
            <a:r>
              <a:rPr lang="fr-CA" sz="1800" dirty="0" smtClean="0">
                <a:solidFill>
                  <a:schemeClr val="accent3">
                    <a:lumMod val="50000"/>
                  </a:schemeClr>
                </a:solidFill>
              </a:rPr>
              <a:t>La procureure générale a approuvé le Projet pilote proposé et on constitue une équipe de mise </a:t>
            </a:r>
            <a:r>
              <a:rPr lang="fr-CA" sz="1800" dirty="0">
                <a:solidFill>
                  <a:schemeClr val="accent3">
                    <a:lumMod val="50000"/>
                  </a:schemeClr>
                </a:solidFill>
              </a:rPr>
              <a:t>en </a:t>
            </a:r>
            <a:r>
              <a:rPr lang="fr-CA" sz="1800" dirty="0" smtClean="0">
                <a:solidFill>
                  <a:schemeClr val="accent3">
                    <a:lumMod val="50000"/>
                  </a:schemeClr>
                </a:solidFill>
              </a:rPr>
              <a:t>œuvre</a:t>
            </a:r>
            <a:r>
              <a:rPr lang="en-US" sz="1800" dirty="0" smtClean="0">
                <a:solidFill>
                  <a:schemeClr val="accent3">
                    <a:lumMod val="50000"/>
                  </a:schemeClr>
                </a:solidFill>
              </a:rPr>
              <a:t>.</a:t>
            </a:r>
            <a:endParaRPr lang="en-CA" sz="1800" dirty="0" smtClean="0">
              <a:solidFill>
                <a:schemeClr val="accent3">
                  <a:lumMod val="50000"/>
                </a:schemeClr>
              </a:solidFill>
            </a:endParaRPr>
          </a:p>
          <a:p>
            <a:pPr>
              <a:lnSpc>
                <a:spcPct val="114000"/>
              </a:lnSpc>
            </a:pPr>
            <a:endParaRPr lang="en-CA" sz="2800" dirty="0" smtClean="0">
              <a:latin typeface="Calibri" pitchFamily="34" charset="0"/>
              <a:cs typeface="Calibri" pitchFamily="34" charset="0"/>
            </a:endParaRPr>
          </a:p>
        </p:txBody>
      </p:sp>
    </p:spTree>
    <p:extLst>
      <p:ext uri="{BB962C8B-B14F-4D97-AF65-F5344CB8AC3E}">
        <p14:creationId xmlns:p14="http://schemas.microsoft.com/office/powerpoint/2010/main" val="42932309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539552" y="188640"/>
            <a:ext cx="7920880" cy="720080"/>
          </a:xfrm>
          <a:solidFill>
            <a:schemeClr val="accent1"/>
          </a:solidFill>
        </p:spPr>
        <p:txBody>
          <a:bodyPr>
            <a:normAutofit/>
          </a:bodyPr>
          <a:lstStyle/>
          <a:p>
            <a:pPr algn="ctr"/>
            <a:r>
              <a:rPr lang="fr-CA" sz="3200" dirty="0">
                <a:solidFill>
                  <a:schemeClr val="bg1"/>
                </a:solidFill>
                <a:effectLst>
                  <a:outerShdw blurRad="38100" dist="38100" dir="2700000" algn="tl">
                    <a:srgbClr val="000000">
                      <a:alpha val="43137"/>
                    </a:srgbClr>
                  </a:outerShdw>
                </a:effectLst>
                <a:latin typeface="+mn-lt"/>
              </a:rPr>
              <a:t>Projet pilote </a:t>
            </a:r>
            <a:r>
              <a:rPr lang="fr-CA" sz="3000" dirty="0">
                <a:solidFill>
                  <a:schemeClr val="bg1"/>
                </a:solidFill>
                <a:effectLst>
                  <a:outerShdw blurRad="38100" dist="38100" dir="2700000" algn="tl">
                    <a:srgbClr val="000000">
                      <a:alpha val="43137"/>
                    </a:srgbClr>
                  </a:outerShdw>
                </a:effectLst>
                <a:latin typeface="+mn-lt"/>
              </a:rPr>
              <a:t>– </a:t>
            </a:r>
            <a:r>
              <a:rPr lang="fr-CA" sz="2800" dirty="0">
                <a:solidFill>
                  <a:schemeClr val="bg1"/>
                </a:solidFill>
                <a:effectLst>
                  <a:outerShdw blurRad="38100" dist="38100" dir="2700000" algn="tl">
                    <a:srgbClr val="000000">
                      <a:alpha val="43137"/>
                    </a:srgbClr>
                  </a:outerShdw>
                </a:effectLst>
                <a:latin typeface="+mn-lt"/>
              </a:rPr>
              <a:t>Objectif et portée</a:t>
            </a:r>
            <a:endParaRPr lang="en-US" sz="2800" b="1" dirty="0" smtClean="0">
              <a:solidFill>
                <a:schemeClr val="bg1"/>
              </a:solidFill>
              <a:latin typeface="+mn-lt"/>
            </a:endParaRPr>
          </a:p>
        </p:txBody>
      </p:sp>
      <p:sp>
        <p:nvSpPr>
          <p:cNvPr id="3" name="Slide Number Placeholder 2"/>
          <p:cNvSpPr>
            <a:spLocks noGrp="1"/>
          </p:cNvSpPr>
          <p:nvPr>
            <p:ph type="sldNum" sz="quarter" idx="12"/>
          </p:nvPr>
        </p:nvSpPr>
        <p:spPr/>
        <p:txBody>
          <a:bodyPr/>
          <a:lstStyle/>
          <a:p>
            <a:fld id="{52369E36-EEAB-4EB5-A996-BEEB5D44FE03}" type="slidenum">
              <a:rPr lang="en-CA" smtClean="0"/>
              <a:t>13</a:t>
            </a:fld>
            <a:endParaRPr lang="en-CA" dirty="0"/>
          </a:p>
        </p:txBody>
      </p:sp>
      <p:sp>
        <p:nvSpPr>
          <p:cNvPr id="21507" name="Content Placeholder 2"/>
          <p:cNvSpPr>
            <a:spLocks noGrp="1"/>
          </p:cNvSpPr>
          <p:nvPr>
            <p:ph sz="quarter" idx="1"/>
          </p:nvPr>
        </p:nvSpPr>
        <p:spPr>
          <a:xfrm>
            <a:off x="539552" y="1052736"/>
            <a:ext cx="7920880" cy="5688632"/>
          </a:xfrm>
        </p:spPr>
        <p:txBody>
          <a:bodyPr>
            <a:normAutofit fontScale="25000" lnSpcReduction="20000"/>
          </a:bodyPr>
          <a:lstStyle/>
          <a:p>
            <a:pPr marL="114300" indent="0">
              <a:lnSpc>
                <a:spcPct val="134000"/>
              </a:lnSpc>
              <a:buNone/>
            </a:pPr>
            <a:r>
              <a:rPr lang="en-US" sz="7200" b="1" dirty="0">
                <a:solidFill>
                  <a:schemeClr val="accent3">
                    <a:lumMod val="50000"/>
                  </a:schemeClr>
                </a:solidFill>
              </a:rPr>
              <a:t>OBJECTIF et PORTÉE</a:t>
            </a:r>
            <a:endParaRPr lang="en-CA" sz="7200" dirty="0">
              <a:solidFill>
                <a:schemeClr val="accent3">
                  <a:lumMod val="50000"/>
                </a:schemeClr>
              </a:solidFill>
            </a:endParaRPr>
          </a:p>
          <a:p>
            <a:pPr marL="114300" indent="0">
              <a:lnSpc>
                <a:spcPct val="134000"/>
              </a:lnSpc>
              <a:spcBef>
                <a:spcPts val="0"/>
              </a:spcBef>
              <a:buNone/>
            </a:pPr>
            <a:endParaRPr lang="en-CA" sz="7200" dirty="0">
              <a:solidFill>
                <a:schemeClr val="accent3">
                  <a:lumMod val="50000"/>
                </a:schemeClr>
              </a:solidFill>
            </a:endParaRPr>
          </a:p>
          <a:p>
            <a:pPr>
              <a:lnSpc>
                <a:spcPct val="134000"/>
              </a:lnSpc>
              <a:spcBef>
                <a:spcPts val="0"/>
              </a:spcBef>
              <a:spcAft>
                <a:spcPts val="600"/>
              </a:spcAft>
            </a:pPr>
            <a:r>
              <a:rPr lang="fr-CA" sz="7200" dirty="0">
                <a:solidFill>
                  <a:schemeClr val="accent3">
                    <a:lumMod val="50000"/>
                  </a:schemeClr>
                </a:solidFill>
              </a:rPr>
              <a:t>L’</a:t>
            </a:r>
            <a:r>
              <a:rPr lang="fr-CA" sz="7200" b="1" dirty="0">
                <a:solidFill>
                  <a:schemeClr val="accent3">
                    <a:lumMod val="50000"/>
                  </a:schemeClr>
                </a:solidFill>
              </a:rPr>
              <a:t>objectif</a:t>
            </a:r>
            <a:r>
              <a:rPr lang="fr-CA" sz="7200" dirty="0">
                <a:solidFill>
                  <a:schemeClr val="accent3">
                    <a:lumMod val="50000"/>
                  </a:schemeClr>
                </a:solidFill>
              </a:rPr>
              <a:t> du Projet pilote est de </a:t>
            </a:r>
            <a:r>
              <a:rPr lang="en-US" sz="7200" dirty="0" smtClean="0">
                <a:solidFill>
                  <a:schemeClr val="accent3">
                    <a:lumMod val="50000"/>
                  </a:schemeClr>
                </a:solidFill>
              </a:rPr>
              <a:t>:</a:t>
            </a:r>
          </a:p>
          <a:p>
            <a:pPr lvl="1">
              <a:lnSpc>
                <a:spcPct val="134000"/>
              </a:lnSpc>
              <a:spcAft>
                <a:spcPts val="600"/>
              </a:spcAft>
            </a:pPr>
            <a:r>
              <a:rPr lang="fr-CA" sz="6400" dirty="0">
                <a:solidFill>
                  <a:schemeClr val="accent3">
                    <a:lumMod val="50000"/>
                  </a:schemeClr>
                </a:solidFill>
              </a:rPr>
              <a:t>répondre, de façon globale et coordonnée, aux recommandations particulières du rapport </a:t>
            </a:r>
            <a:r>
              <a:rPr lang="fr-CA" sz="6400" i="1" dirty="0">
                <a:solidFill>
                  <a:schemeClr val="accent3">
                    <a:lumMod val="50000"/>
                  </a:schemeClr>
                </a:solidFill>
              </a:rPr>
              <a:t>Accès à la justice en français</a:t>
            </a:r>
            <a:r>
              <a:rPr lang="en-US" sz="6400" dirty="0" smtClean="0">
                <a:solidFill>
                  <a:schemeClr val="accent3">
                    <a:lumMod val="50000"/>
                  </a:schemeClr>
                </a:solidFill>
              </a:rPr>
              <a:t>, </a:t>
            </a:r>
          </a:p>
          <a:p>
            <a:pPr lvl="1">
              <a:lnSpc>
                <a:spcPct val="134000"/>
              </a:lnSpc>
              <a:spcAft>
                <a:spcPts val="600"/>
              </a:spcAft>
            </a:pPr>
            <a:r>
              <a:rPr lang="fr-CA" sz="6400" dirty="0">
                <a:solidFill>
                  <a:schemeClr val="accent3">
                    <a:lumMod val="50000"/>
                  </a:schemeClr>
                </a:solidFill>
              </a:rPr>
              <a:t>supprimer les obstacles à l’utilisation du système judiciaire de l’Ontario en français pour les parties francophones, leurs avocats et les autres parties concernées</a:t>
            </a:r>
            <a:r>
              <a:rPr lang="en-US" sz="6400" dirty="0" smtClean="0">
                <a:solidFill>
                  <a:schemeClr val="accent3">
                    <a:lumMod val="50000"/>
                  </a:schemeClr>
                </a:solidFill>
              </a:rPr>
              <a:t>. </a:t>
            </a:r>
            <a:endParaRPr lang="en-CA" sz="6400" dirty="0">
              <a:solidFill>
                <a:schemeClr val="accent3">
                  <a:lumMod val="50000"/>
                </a:schemeClr>
              </a:solidFill>
            </a:endParaRPr>
          </a:p>
          <a:p>
            <a:pPr>
              <a:lnSpc>
                <a:spcPct val="134000"/>
              </a:lnSpc>
              <a:spcAft>
                <a:spcPts val="600"/>
              </a:spcAft>
            </a:pPr>
            <a:r>
              <a:rPr lang="fr-CA" sz="7200" dirty="0">
                <a:solidFill>
                  <a:schemeClr val="accent3">
                    <a:lumMod val="50000"/>
                  </a:schemeClr>
                </a:solidFill>
              </a:rPr>
              <a:t>Dans le secteur choisi, </a:t>
            </a:r>
            <a:r>
              <a:rPr lang="fr-CA" sz="7200" b="1" dirty="0">
                <a:solidFill>
                  <a:schemeClr val="accent3">
                    <a:lumMod val="50000"/>
                  </a:schemeClr>
                </a:solidFill>
              </a:rPr>
              <a:t>les juges en chef et le ministère </a:t>
            </a:r>
            <a:r>
              <a:rPr lang="fr-CA" sz="7200" b="1" dirty="0" smtClean="0">
                <a:solidFill>
                  <a:schemeClr val="accent3">
                    <a:lumMod val="50000"/>
                  </a:schemeClr>
                </a:solidFill>
              </a:rPr>
              <a:t>du Procureur général </a:t>
            </a:r>
            <a:r>
              <a:rPr lang="fr-CA" sz="7200" dirty="0" smtClean="0">
                <a:solidFill>
                  <a:schemeClr val="accent3">
                    <a:lumMod val="50000"/>
                  </a:schemeClr>
                </a:solidFill>
              </a:rPr>
              <a:t>fourniront </a:t>
            </a:r>
            <a:r>
              <a:rPr lang="fr-CA" sz="7200" dirty="0">
                <a:solidFill>
                  <a:schemeClr val="accent3">
                    <a:lumMod val="50000"/>
                  </a:schemeClr>
                </a:solidFill>
              </a:rPr>
              <a:t>des services en français homogènes, selon </a:t>
            </a:r>
            <a:r>
              <a:rPr lang="fr-CA" sz="7200" dirty="0" smtClean="0">
                <a:solidFill>
                  <a:schemeClr val="accent3">
                    <a:lumMod val="50000"/>
                  </a:schemeClr>
                </a:solidFill>
              </a:rPr>
              <a:t>la notion </a:t>
            </a:r>
            <a:r>
              <a:rPr lang="fr-CA" sz="7200" dirty="0">
                <a:solidFill>
                  <a:schemeClr val="accent3">
                    <a:lumMod val="50000"/>
                  </a:schemeClr>
                </a:solidFill>
              </a:rPr>
              <a:t>de l’offre active, et </a:t>
            </a:r>
            <a:r>
              <a:rPr lang="fr-CA" sz="7200" dirty="0" smtClean="0">
                <a:solidFill>
                  <a:schemeClr val="accent3">
                    <a:lumMod val="50000"/>
                  </a:schemeClr>
                </a:solidFill>
              </a:rPr>
              <a:t>utiliseront </a:t>
            </a:r>
            <a:r>
              <a:rPr lang="fr-CA" sz="7200" dirty="0">
                <a:solidFill>
                  <a:schemeClr val="accent3">
                    <a:lumMod val="50000"/>
                  </a:schemeClr>
                </a:solidFill>
              </a:rPr>
              <a:t>la technologie, lorsque ce </a:t>
            </a:r>
            <a:r>
              <a:rPr lang="fr-CA" sz="7200" dirty="0" smtClean="0">
                <a:solidFill>
                  <a:schemeClr val="accent3">
                    <a:lumMod val="50000"/>
                  </a:schemeClr>
                </a:solidFill>
              </a:rPr>
              <a:t>sera </a:t>
            </a:r>
            <a:r>
              <a:rPr lang="fr-CA" sz="7200" dirty="0">
                <a:solidFill>
                  <a:schemeClr val="accent3">
                    <a:lumMod val="50000"/>
                  </a:schemeClr>
                </a:solidFill>
              </a:rPr>
              <a:t>indiqué et faisable, pour fournir des services à distance</a:t>
            </a:r>
            <a:r>
              <a:rPr lang="en-US" sz="7200" dirty="0" smtClean="0">
                <a:solidFill>
                  <a:schemeClr val="accent3">
                    <a:lumMod val="50000"/>
                  </a:schemeClr>
                </a:solidFill>
              </a:rPr>
              <a:t>. </a:t>
            </a:r>
          </a:p>
          <a:p>
            <a:pPr>
              <a:lnSpc>
                <a:spcPct val="134000"/>
              </a:lnSpc>
              <a:spcAft>
                <a:spcPts val="600"/>
              </a:spcAft>
            </a:pPr>
            <a:r>
              <a:rPr lang="fr-CA" sz="7200" dirty="0">
                <a:solidFill>
                  <a:schemeClr val="accent3">
                    <a:lumMod val="50000"/>
                  </a:schemeClr>
                </a:solidFill>
              </a:rPr>
              <a:t>Le Ministère pourrait </a:t>
            </a:r>
            <a:r>
              <a:rPr lang="fr-CA" sz="7200" dirty="0" smtClean="0">
                <a:solidFill>
                  <a:schemeClr val="accent3">
                    <a:lumMod val="50000"/>
                  </a:schemeClr>
                </a:solidFill>
              </a:rPr>
              <a:t>également encourager </a:t>
            </a:r>
            <a:r>
              <a:rPr lang="fr-CA" sz="7200" dirty="0">
                <a:solidFill>
                  <a:schemeClr val="accent3">
                    <a:lumMod val="50000"/>
                  </a:schemeClr>
                </a:solidFill>
              </a:rPr>
              <a:t>d’autres partenaires du domaine de la </a:t>
            </a:r>
            <a:r>
              <a:rPr lang="fr-CA" sz="7200" dirty="0" smtClean="0">
                <a:solidFill>
                  <a:schemeClr val="accent3">
                    <a:lumMod val="50000"/>
                  </a:schemeClr>
                </a:solidFill>
              </a:rPr>
              <a:t>justice, s’il y a lieu, </a:t>
            </a:r>
            <a:r>
              <a:rPr lang="fr-CA" sz="7200" dirty="0">
                <a:solidFill>
                  <a:schemeClr val="accent3">
                    <a:lumMod val="50000"/>
                  </a:schemeClr>
                </a:solidFill>
              </a:rPr>
              <a:t>à participer au Projet pilote</a:t>
            </a:r>
            <a:r>
              <a:rPr lang="en-US" sz="7200" dirty="0" smtClean="0">
                <a:solidFill>
                  <a:schemeClr val="accent3">
                    <a:lumMod val="50000"/>
                  </a:schemeClr>
                </a:solidFill>
              </a:rPr>
              <a:t>.   </a:t>
            </a:r>
          </a:p>
          <a:p>
            <a:pPr>
              <a:lnSpc>
                <a:spcPct val="134000"/>
              </a:lnSpc>
              <a:spcAft>
                <a:spcPts val="600"/>
              </a:spcAft>
            </a:pPr>
            <a:r>
              <a:rPr lang="fr-CA" sz="7200" dirty="0">
                <a:solidFill>
                  <a:schemeClr val="accent3">
                    <a:lumMod val="50000"/>
                  </a:schemeClr>
                </a:solidFill>
              </a:rPr>
              <a:t>Le Projet pilote </a:t>
            </a:r>
            <a:r>
              <a:rPr lang="fr-CA" sz="7200" dirty="0" smtClean="0">
                <a:solidFill>
                  <a:schemeClr val="accent3">
                    <a:lumMod val="50000"/>
                  </a:schemeClr>
                </a:solidFill>
              </a:rPr>
              <a:t>pourrait servir </a:t>
            </a:r>
            <a:r>
              <a:rPr lang="fr-CA" sz="7200" dirty="0">
                <a:solidFill>
                  <a:schemeClr val="accent3">
                    <a:lumMod val="50000"/>
                  </a:schemeClr>
                </a:solidFill>
              </a:rPr>
              <a:t>à </a:t>
            </a:r>
            <a:r>
              <a:rPr lang="fr-CA" sz="7200" b="1" dirty="0">
                <a:solidFill>
                  <a:schemeClr val="accent3">
                    <a:lumMod val="50000"/>
                  </a:schemeClr>
                </a:solidFill>
              </a:rPr>
              <a:t>identifier et à élaborer de nouvelles solutions </a:t>
            </a:r>
            <a:r>
              <a:rPr lang="fr-CA" sz="7200" dirty="0">
                <a:solidFill>
                  <a:schemeClr val="accent3">
                    <a:lumMod val="50000"/>
                  </a:schemeClr>
                </a:solidFill>
              </a:rPr>
              <a:t>aux diverses  difficultés cernées dans le rapport </a:t>
            </a:r>
            <a:r>
              <a:rPr lang="fr-CA" sz="7200" i="1" dirty="0">
                <a:solidFill>
                  <a:schemeClr val="accent3">
                    <a:lumMod val="50000"/>
                  </a:schemeClr>
                </a:solidFill>
              </a:rPr>
              <a:t>Accès à la justice en français</a:t>
            </a:r>
            <a:r>
              <a:rPr lang="fr-CA" sz="7200" dirty="0">
                <a:solidFill>
                  <a:schemeClr val="accent3">
                    <a:lumMod val="50000"/>
                  </a:schemeClr>
                </a:solidFill>
              </a:rPr>
              <a:t>, et dont certaines pourraient nécessiter de nouvelles politiques et pratiques</a:t>
            </a:r>
            <a:r>
              <a:rPr lang="en-US" sz="7200" dirty="0" smtClean="0">
                <a:solidFill>
                  <a:schemeClr val="accent3">
                    <a:lumMod val="50000"/>
                  </a:schemeClr>
                </a:solidFill>
              </a:rPr>
              <a:t>. </a:t>
            </a:r>
            <a:endParaRPr lang="en-CA" sz="7200" dirty="0">
              <a:solidFill>
                <a:schemeClr val="accent3">
                  <a:lumMod val="50000"/>
                </a:schemeClr>
              </a:solidFill>
            </a:endParaRPr>
          </a:p>
        </p:txBody>
      </p:sp>
    </p:spTree>
    <p:extLst>
      <p:ext uri="{BB962C8B-B14F-4D97-AF65-F5344CB8AC3E}">
        <p14:creationId xmlns:p14="http://schemas.microsoft.com/office/powerpoint/2010/main" val="37835567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539552" y="188640"/>
            <a:ext cx="7920880" cy="1008112"/>
          </a:xfrm>
          <a:solidFill>
            <a:schemeClr val="accent1"/>
          </a:solidFill>
        </p:spPr>
        <p:txBody>
          <a:bodyPr>
            <a:noAutofit/>
          </a:bodyPr>
          <a:lstStyle/>
          <a:p>
            <a:pPr algn="ctr"/>
            <a:r>
              <a:rPr lang="fr-CA" sz="3200" dirty="0">
                <a:solidFill>
                  <a:schemeClr val="bg1"/>
                </a:solidFill>
                <a:effectLst>
                  <a:outerShdw blurRad="38100" dist="38100" dir="2700000" algn="tl">
                    <a:srgbClr val="000000">
                      <a:alpha val="43137"/>
                    </a:srgbClr>
                  </a:outerShdw>
                </a:effectLst>
                <a:latin typeface="+mn-lt"/>
              </a:rPr>
              <a:t>Projet pilote </a:t>
            </a:r>
            <a:r>
              <a:rPr lang="fr-CA" sz="3000" dirty="0">
                <a:solidFill>
                  <a:schemeClr val="bg1"/>
                </a:solidFill>
                <a:effectLst>
                  <a:outerShdw blurRad="38100" dist="38100" dir="2700000" algn="tl">
                    <a:srgbClr val="000000">
                      <a:alpha val="43137"/>
                    </a:srgbClr>
                  </a:outerShdw>
                </a:effectLst>
                <a:latin typeface="+mn-lt"/>
              </a:rPr>
              <a:t>– </a:t>
            </a:r>
            <a:r>
              <a:rPr lang="fr-CA" sz="2800" dirty="0">
                <a:solidFill>
                  <a:schemeClr val="bg1"/>
                </a:solidFill>
                <a:effectLst>
                  <a:outerShdw blurRad="38100" dist="38100" dir="2700000" algn="tl">
                    <a:srgbClr val="000000">
                      <a:alpha val="43137"/>
                    </a:srgbClr>
                  </a:outerShdw>
                </a:effectLst>
                <a:latin typeface="+mn-lt"/>
              </a:rPr>
              <a:t>Emplacement, durée </a:t>
            </a:r>
            <a:r>
              <a:rPr lang="fr-CA" sz="2800" dirty="0" smtClean="0">
                <a:solidFill>
                  <a:schemeClr val="bg1"/>
                </a:solidFill>
                <a:effectLst>
                  <a:outerShdw blurRad="38100" dist="38100" dir="2700000" algn="tl">
                    <a:srgbClr val="000000">
                      <a:alpha val="43137"/>
                    </a:srgbClr>
                  </a:outerShdw>
                </a:effectLst>
                <a:latin typeface="+mn-lt"/>
              </a:rPr>
              <a:t/>
            </a:r>
            <a:br>
              <a:rPr lang="fr-CA" sz="2800" dirty="0" smtClean="0">
                <a:solidFill>
                  <a:schemeClr val="bg1"/>
                </a:solidFill>
                <a:effectLst>
                  <a:outerShdw blurRad="38100" dist="38100" dir="2700000" algn="tl">
                    <a:srgbClr val="000000">
                      <a:alpha val="43137"/>
                    </a:srgbClr>
                  </a:outerShdw>
                </a:effectLst>
                <a:latin typeface="+mn-lt"/>
              </a:rPr>
            </a:br>
            <a:r>
              <a:rPr lang="fr-CA" sz="2800" dirty="0" smtClean="0">
                <a:solidFill>
                  <a:schemeClr val="bg1"/>
                </a:solidFill>
                <a:effectLst>
                  <a:outerShdw blurRad="38100" dist="38100" dir="2700000" algn="tl">
                    <a:srgbClr val="000000">
                      <a:alpha val="43137"/>
                    </a:srgbClr>
                  </a:outerShdw>
                </a:effectLst>
                <a:latin typeface="+mn-lt"/>
              </a:rPr>
              <a:t>et </a:t>
            </a:r>
            <a:r>
              <a:rPr lang="fr-CA" sz="2800" dirty="0">
                <a:solidFill>
                  <a:schemeClr val="bg1"/>
                </a:solidFill>
                <a:effectLst>
                  <a:outerShdw blurRad="38100" dist="38100" dir="2700000" algn="tl">
                    <a:srgbClr val="000000">
                      <a:alpha val="43137"/>
                    </a:srgbClr>
                  </a:outerShdw>
                </a:effectLst>
                <a:latin typeface="+mn-lt"/>
              </a:rPr>
              <a:t>meilleures pratiques</a:t>
            </a:r>
            <a:endParaRPr lang="en-US" sz="3000" b="1" dirty="0" smtClean="0">
              <a:solidFill>
                <a:schemeClr val="bg1"/>
              </a:solidFill>
              <a:latin typeface="+mn-lt"/>
            </a:endParaRPr>
          </a:p>
        </p:txBody>
      </p:sp>
      <p:sp>
        <p:nvSpPr>
          <p:cNvPr id="3" name="Slide Number Placeholder 2"/>
          <p:cNvSpPr>
            <a:spLocks noGrp="1"/>
          </p:cNvSpPr>
          <p:nvPr>
            <p:ph type="sldNum" sz="quarter" idx="12"/>
          </p:nvPr>
        </p:nvSpPr>
        <p:spPr/>
        <p:txBody>
          <a:bodyPr/>
          <a:lstStyle/>
          <a:p>
            <a:fld id="{52369E36-EEAB-4EB5-A996-BEEB5D44FE03}" type="slidenum">
              <a:rPr lang="en-CA" smtClean="0"/>
              <a:t>14</a:t>
            </a:fld>
            <a:endParaRPr lang="en-CA" dirty="0"/>
          </a:p>
        </p:txBody>
      </p:sp>
      <p:sp>
        <p:nvSpPr>
          <p:cNvPr id="21507" name="Content Placeholder 2"/>
          <p:cNvSpPr>
            <a:spLocks noGrp="1"/>
          </p:cNvSpPr>
          <p:nvPr>
            <p:ph sz="quarter" idx="1"/>
          </p:nvPr>
        </p:nvSpPr>
        <p:spPr>
          <a:xfrm>
            <a:off x="467544" y="1268760"/>
            <a:ext cx="8352928" cy="5256584"/>
          </a:xfrm>
        </p:spPr>
        <p:txBody>
          <a:bodyPr>
            <a:normAutofit/>
          </a:bodyPr>
          <a:lstStyle/>
          <a:p>
            <a:pPr marL="114300" indent="0">
              <a:lnSpc>
                <a:spcPct val="124000"/>
              </a:lnSpc>
              <a:spcAft>
                <a:spcPts val="1200"/>
              </a:spcAft>
              <a:buNone/>
            </a:pPr>
            <a:r>
              <a:rPr lang="en-CA" sz="1800" b="1" dirty="0">
                <a:solidFill>
                  <a:schemeClr val="accent3">
                    <a:lumMod val="50000"/>
                  </a:schemeClr>
                </a:solidFill>
              </a:rPr>
              <a:t>EMPLACEMENT et DURÉE</a:t>
            </a:r>
            <a:endParaRPr lang="en-CA" sz="2000" dirty="0">
              <a:solidFill>
                <a:schemeClr val="accent3">
                  <a:lumMod val="50000"/>
                </a:schemeClr>
              </a:solidFill>
            </a:endParaRPr>
          </a:p>
          <a:p>
            <a:pPr>
              <a:lnSpc>
                <a:spcPct val="124000"/>
              </a:lnSpc>
              <a:spcAft>
                <a:spcPts val="600"/>
              </a:spcAft>
            </a:pPr>
            <a:r>
              <a:rPr lang="fr-CA" sz="1800" dirty="0">
                <a:solidFill>
                  <a:schemeClr val="accent3">
                    <a:lumMod val="50000"/>
                  </a:schemeClr>
                </a:solidFill>
              </a:rPr>
              <a:t>Le Projet pilote, depuis sa mise en œuvre initiale, serait </a:t>
            </a:r>
            <a:r>
              <a:rPr lang="fr-CA" sz="1800" b="1" dirty="0">
                <a:solidFill>
                  <a:schemeClr val="accent3">
                    <a:lumMod val="50000"/>
                  </a:schemeClr>
                </a:solidFill>
              </a:rPr>
              <a:t>d’une durée d’au moins un an</a:t>
            </a:r>
            <a:r>
              <a:rPr lang="fr-CA" sz="1800" dirty="0">
                <a:solidFill>
                  <a:schemeClr val="accent3">
                    <a:lumMod val="50000"/>
                  </a:schemeClr>
                </a:solidFill>
              </a:rPr>
              <a:t>; un examen pourrait alors avoir lieu en vue d’en cerner les meilleures pratiques</a:t>
            </a:r>
            <a:r>
              <a:rPr lang="en-US" sz="1800" dirty="0" smtClean="0">
                <a:solidFill>
                  <a:schemeClr val="accent3">
                    <a:lumMod val="50000"/>
                  </a:schemeClr>
                </a:solidFill>
              </a:rPr>
              <a:t>.</a:t>
            </a:r>
            <a:endParaRPr lang="en-CA" sz="1800" dirty="0">
              <a:solidFill>
                <a:schemeClr val="accent3">
                  <a:lumMod val="50000"/>
                </a:schemeClr>
              </a:solidFill>
            </a:endParaRPr>
          </a:p>
          <a:p>
            <a:pPr>
              <a:lnSpc>
                <a:spcPct val="124000"/>
              </a:lnSpc>
              <a:spcAft>
                <a:spcPts val="600"/>
              </a:spcAft>
            </a:pPr>
            <a:r>
              <a:rPr lang="fr-CA" sz="1800" dirty="0">
                <a:solidFill>
                  <a:schemeClr val="accent3">
                    <a:lumMod val="50000"/>
                  </a:schemeClr>
                </a:solidFill>
              </a:rPr>
              <a:t>L’</a:t>
            </a:r>
            <a:r>
              <a:rPr lang="fr-CA" sz="1800" b="1" dirty="0">
                <a:solidFill>
                  <a:schemeClr val="accent3">
                    <a:lumMod val="50000"/>
                  </a:schemeClr>
                </a:solidFill>
              </a:rPr>
              <a:t>emplacement </a:t>
            </a:r>
            <a:r>
              <a:rPr lang="fr-CA" sz="1800" b="1" dirty="0" smtClean="0">
                <a:solidFill>
                  <a:schemeClr val="accent3">
                    <a:lumMod val="50000"/>
                  </a:schemeClr>
                </a:solidFill>
              </a:rPr>
              <a:t>désigné </a:t>
            </a:r>
            <a:r>
              <a:rPr lang="fr-CA" sz="1800" dirty="0">
                <a:solidFill>
                  <a:schemeClr val="accent3">
                    <a:lumMod val="50000"/>
                  </a:schemeClr>
                </a:solidFill>
              </a:rPr>
              <a:t>du Projet pilote </a:t>
            </a:r>
            <a:r>
              <a:rPr lang="fr-CA" sz="1800" dirty="0" smtClean="0">
                <a:solidFill>
                  <a:schemeClr val="accent3">
                    <a:lumMod val="50000"/>
                  </a:schemeClr>
                </a:solidFill>
              </a:rPr>
              <a:t>est </a:t>
            </a:r>
            <a:r>
              <a:rPr lang="fr-CA" sz="1800" b="1" dirty="0" smtClean="0">
                <a:solidFill>
                  <a:schemeClr val="accent3">
                    <a:lumMod val="50000"/>
                  </a:schemeClr>
                </a:solidFill>
              </a:rPr>
              <a:t>Ottawa</a:t>
            </a:r>
            <a:r>
              <a:rPr lang="fr-CA" sz="1800" dirty="0" smtClean="0">
                <a:solidFill>
                  <a:schemeClr val="accent3">
                    <a:lumMod val="50000"/>
                  </a:schemeClr>
                </a:solidFill>
              </a:rPr>
              <a:t>, qui a </a:t>
            </a:r>
            <a:r>
              <a:rPr lang="fr-CA" sz="1800" dirty="0">
                <a:solidFill>
                  <a:schemeClr val="accent3">
                    <a:lumMod val="50000"/>
                  </a:schemeClr>
                </a:solidFill>
              </a:rPr>
              <a:t>une population francophone à forte densité et suffisamment de personnel bilingue existant pour assurer la prestation de SEF </a:t>
            </a:r>
            <a:r>
              <a:rPr lang="fr-CA" sz="1800" dirty="0" smtClean="0">
                <a:solidFill>
                  <a:schemeClr val="accent3">
                    <a:lumMod val="50000"/>
                  </a:schemeClr>
                </a:solidFill>
              </a:rPr>
              <a:t>homogènes</a:t>
            </a:r>
            <a:r>
              <a:rPr lang="en-US" sz="1800" dirty="0" smtClean="0">
                <a:solidFill>
                  <a:schemeClr val="accent3">
                    <a:lumMod val="50000"/>
                  </a:schemeClr>
                </a:solidFill>
              </a:rPr>
              <a:t>.  </a:t>
            </a:r>
          </a:p>
          <a:p>
            <a:pPr>
              <a:lnSpc>
                <a:spcPct val="124000"/>
              </a:lnSpc>
            </a:pPr>
            <a:r>
              <a:rPr lang="fr-CA" sz="1800" dirty="0">
                <a:solidFill>
                  <a:schemeClr val="accent3">
                    <a:lumMod val="50000"/>
                  </a:schemeClr>
                </a:solidFill>
              </a:rPr>
              <a:t>Le Ministère </a:t>
            </a:r>
            <a:r>
              <a:rPr lang="fr-CA" sz="1800" dirty="0" smtClean="0">
                <a:solidFill>
                  <a:schemeClr val="accent3">
                    <a:lumMod val="50000"/>
                  </a:schemeClr>
                </a:solidFill>
              </a:rPr>
              <a:t>espère qu’il </a:t>
            </a:r>
            <a:r>
              <a:rPr lang="fr-CA" sz="1800" dirty="0">
                <a:solidFill>
                  <a:schemeClr val="accent3">
                    <a:lumMod val="50000"/>
                  </a:schemeClr>
                </a:solidFill>
              </a:rPr>
              <a:t>sera prêt à lancer le Projet pilote </a:t>
            </a:r>
            <a:r>
              <a:rPr lang="fr-CA" sz="1800" dirty="0" smtClean="0">
                <a:solidFill>
                  <a:schemeClr val="accent3">
                    <a:lumMod val="50000"/>
                  </a:schemeClr>
                </a:solidFill>
              </a:rPr>
              <a:t>au </a:t>
            </a:r>
            <a:r>
              <a:rPr lang="fr-CA" sz="1800" b="1" dirty="0" smtClean="0">
                <a:solidFill>
                  <a:schemeClr val="accent3">
                    <a:lumMod val="50000"/>
                  </a:schemeClr>
                </a:solidFill>
              </a:rPr>
              <a:t>printemps</a:t>
            </a:r>
            <a:r>
              <a:rPr lang="fr-CA" sz="1800" dirty="0" smtClean="0">
                <a:solidFill>
                  <a:schemeClr val="accent3">
                    <a:lumMod val="50000"/>
                  </a:schemeClr>
                </a:solidFill>
              </a:rPr>
              <a:t> </a:t>
            </a:r>
            <a:r>
              <a:rPr lang="fr-CA" sz="1800" b="1" dirty="0" smtClean="0">
                <a:solidFill>
                  <a:schemeClr val="accent3">
                    <a:lumMod val="50000"/>
                  </a:schemeClr>
                </a:solidFill>
              </a:rPr>
              <a:t>2015</a:t>
            </a:r>
            <a:r>
              <a:rPr lang="en-US" sz="1800" dirty="0" smtClean="0">
                <a:solidFill>
                  <a:schemeClr val="accent3">
                    <a:lumMod val="50000"/>
                  </a:schemeClr>
                </a:solidFill>
              </a:rPr>
              <a:t>. </a:t>
            </a:r>
          </a:p>
          <a:p>
            <a:pPr marL="114300" indent="0">
              <a:lnSpc>
                <a:spcPct val="124000"/>
              </a:lnSpc>
              <a:spcBef>
                <a:spcPts val="600"/>
              </a:spcBef>
              <a:spcAft>
                <a:spcPts val="1200"/>
              </a:spcAft>
              <a:buNone/>
            </a:pPr>
            <a:endParaRPr lang="en-CA" sz="1800" dirty="0">
              <a:solidFill>
                <a:schemeClr val="accent3">
                  <a:lumMod val="50000"/>
                </a:schemeClr>
              </a:solidFill>
            </a:endParaRPr>
          </a:p>
          <a:p>
            <a:pPr marL="114300" indent="0">
              <a:lnSpc>
                <a:spcPct val="124000"/>
              </a:lnSpc>
              <a:spcAft>
                <a:spcPts val="1200"/>
              </a:spcAft>
              <a:buNone/>
            </a:pPr>
            <a:r>
              <a:rPr lang="en-CA" sz="1800" b="1" dirty="0">
                <a:solidFill>
                  <a:schemeClr val="accent3">
                    <a:lumMod val="50000"/>
                  </a:schemeClr>
                </a:solidFill>
              </a:rPr>
              <a:t>MEILLEURES PRATIQUES</a:t>
            </a:r>
          </a:p>
          <a:p>
            <a:pPr>
              <a:lnSpc>
                <a:spcPct val="124000"/>
              </a:lnSpc>
            </a:pPr>
            <a:r>
              <a:rPr lang="fr-CA" sz="1800" dirty="0">
                <a:solidFill>
                  <a:schemeClr val="accent3">
                    <a:lumMod val="50000"/>
                  </a:schemeClr>
                </a:solidFill>
              </a:rPr>
              <a:t>Le Projet pilote </a:t>
            </a:r>
            <a:r>
              <a:rPr lang="fr-CA" sz="1800" dirty="0" smtClean="0">
                <a:solidFill>
                  <a:schemeClr val="accent3">
                    <a:lumMod val="50000"/>
                  </a:schemeClr>
                </a:solidFill>
              </a:rPr>
              <a:t>devrait permettre </a:t>
            </a:r>
            <a:r>
              <a:rPr lang="fr-CA" sz="1800" dirty="0">
                <a:solidFill>
                  <a:schemeClr val="accent3">
                    <a:lumMod val="50000"/>
                  </a:schemeClr>
                </a:solidFill>
              </a:rPr>
              <a:t>au Ministère de vérifier si les meilleures pratiques cernées et mises en place pour la prestation des SEF en Ontario suffisent à assurer l’</a:t>
            </a:r>
            <a:r>
              <a:rPr lang="fr-CA" sz="1800" b="1" dirty="0">
                <a:solidFill>
                  <a:schemeClr val="accent3">
                    <a:lumMod val="50000"/>
                  </a:schemeClr>
                </a:solidFill>
              </a:rPr>
              <a:t>offre active de service en français</a:t>
            </a:r>
            <a:r>
              <a:rPr lang="en-US" sz="1800" b="1" dirty="0" smtClean="0">
                <a:solidFill>
                  <a:schemeClr val="accent3">
                    <a:lumMod val="50000"/>
                  </a:schemeClr>
                </a:solidFill>
              </a:rPr>
              <a:t>.</a:t>
            </a:r>
            <a:endParaRPr lang="en-CA" sz="1800" b="1" dirty="0">
              <a:solidFill>
                <a:schemeClr val="accent3">
                  <a:lumMod val="50000"/>
                </a:schemeClr>
              </a:solidFill>
            </a:endParaRPr>
          </a:p>
          <a:p>
            <a:pPr marL="114300" indent="0">
              <a:lnSpc>
                <a:spcPct val="134000"/>
              </a:lnSpc>
              <a:buNone/>
            </a:pPr>
            <a:endParaRPr lang="en-CA" sz="1800" b="1" dirty="0"/>
          </a:p>
        </p:txBody>
      </p:sp>
    </p:spTree>
    <p:extLst>
      <p:ext uri="{BB962C8B-B14F-4D97-AF65-F5344CB8AC3E}">
        <p14:creationId xmlns:p14="http://schemas.microsoft.com/office/powerpoint/2010/main" val="27987559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539552" y="188640"/>
            <a:ext cx="7920880" cy="1080120"/>
          </a:xfrm>
          <a:solidFill>
            <a:schemeClr val="accent1"/>
          </a:solidFill>
        </p:spPr>
        <p:txBody>
          <a:bodyPr>
            <a:noAutofit/>
          </a:bodyPr>
          <a:lstStyle/>
          <a:p>
            <a:pPr algn="ctr"/>
            <a:r>
              <a:rPr lang="fr-CA" sz="2800" dirty="0" smtClean="0">
                <a:solidFill>
                  <a:schemeClr val="bg1"/>
                </a:solidFill>
                <a:effectLst>
                  <a:outerShdw blurRad="38100" dist="38100" dir="2700000" algn="tl">
                    <a:srgbClr val="000000">
                      <a:alpha val="43137"/>
                    </a:srgbClr>
                  </a:outerShdw>
                </a:effectLst>
                <a:latin typeface="+mn-lt"/>
                <a:ea typeface="Verdana" pitchFamily="34" charset="0"/>
              </a:rPr>
              <a:t>Rapport final du Comité </a:t>
            </a:r>
            <a:r>
              <a:rPr lang="fr-CA" sz="2800" dirty="0">
                <a:solidFill>
                  <a:schemeClr val="bg1"/>
                </a:solidFill>
                <a:effectLst>
                  <a:outerShdw blurRad="38100" dist="38100" dir="2700000" algn="tl">
                    <a:srgbClr val="000000">
                      <a:alpha val="43137"/>
                    </a:srgbClr>
                  </a:outerShdw>
                </a:effectLst>
                <a:latin typeface="+mn-lt"/>
                <a:ea typeface="Verdana" pitchFamily="34" charset="0"/>
              </a:rPr>
              <a:t>directeur de mise en œuvre </a:t>
            </a:r>
            <a:r>
              <a:rPr lang="fr-CA" sz="2800" dirty="0" smtClean="0">
                <a:solidFill>
                  <a:schemeClr val="bg1"/>
                </a:solidFill>
                <a:effectLst>
                  <a:outerShdw blurRad="38100" dist="38100" dir="2700000" algn="tl">
                    <a:srgbClr val="000000">
                      <a:alpha val="43137"/>
                    </a:srgbClr>
                  </a:outerShdw>
                </a:effectLst>
                <a:latin typeface="+mn-lt"/>
                <a:ea typeface="Verdana" pitchFamily="34" charset="0"/>
              </a:rPr>
              <a:t/>
            </a:r>
            <a:br>
              <a:rPr lang="fr-CA" sz="2800" dirty="0" smtClean="0">
                <a:solidFill>
                  <a:schemeClr val="bg1"/>
                </a:solidFill>
                <a:effectLst>
                  <a:outerShdw blurRad="38100" dist="38100" dir="2700000" algn="tl">
                    <a:srgbClr val="000000">
                      <a:alpha val="43137"/>
                    </a:srgbClr>
                  </a:outerShdw>
                </a:effectLst>
                <a:latin typeface="+mn-lt"/>
                <a:ea typeface="Verdana" pitchFamily="34" charset="0"/>
              </a:rPr>
            </a:br>
            <a:r>
              <a:rPr lang="fr-CA" sz="2800" dirty="0" smtClean="0">
                <a:solidFill>
                  <a:schemeClr val="bg1"/>
                </a:solidFill>
                <a:effectLst>
                  <a:outerShdw blurRad="38100" dist="38100" dir="2700000" algn="tl">
                    <a:srgbClr val="000000">
                      <a:alpha val="43137"/>
                    </a:srgbClr>
                  </a:outerShdw>
                </a:effectLst>
                <a:latin typeface="+mn-lt"/>
                <a:ea typeface="Verdana" pitchFamily="34" charset="0"/>
              </a:rPr>
              <a:t>des </a:t>
            </a:r>
            <a:r>
              <a:rPr lang="fr-CA" sz="2800" dirty="0">
                <a:solidFill>
                  <a:schemeClr val="bg1"/>
                </a:solidFill>
                <a:effectLst>
                  <a:outerShdw blurRad="38100" dist="38100" dir="2700000" algn="tl">
                    <a:srgbClr val="000000">
                      <a:alpha val="43137"/>
                    </a:srgbClr>
                  </a:outerShdw>
                </a:effectLst>
                <a:latin typeface="+mn-lt"/>
                <a:ea typeface="Verdana" pitchFamily="34" charset="0"/>
              </a:rPr>
              <a:t>recommandations </a:t>
            </a:r>
            <a:r>
              <a:rPr lang="en-US" sz="2800" dirty="0">
                <a:solidFill>
                  <a:schemeClr val="bg1"/>
                </a:solidFill>
                <a:effectLst>
                  <a:outerShdw blurRad="38100" dist="38100" dir="2700000" algn="tl">
                    <a:srgbClr val="000000">
                      <a:alpha val="43137"/>
                    </a:srgbClr>
                  </a:outerShdw>
                </a:effectLst>
                <a:latin typeface="+mn-lt"/>
                <a:ea typeface="Verdana" pitchFamily="34" charset="0"/>
              </a:rPr>
              <a:t>du </a:t>
            </a:r>
            <a:r>
              <a:rPr lang="fr-CA" sz="2800" dirty="0">
                <a:solidFill>
                  <a:schemeClr val="bg1"/>
                </a:solidFill>
                <a:effectLst>
                  <a:outerShdw blurRad="38100" dist="38100" dir="2700000" algn="tl">
                    <a:srgbClr val="000000">
                      <a:alpha val="43137"/>
                    </a:srgbClr>
                  </a:outerShdw>
                </a:effectLst>
                <a:latin typeface="+mn-lt"/>
                <a:ea typeface="Verdana" pitchFamily="34" charset="0"/>
              </a:rPr>
              <a:t>CCMBSEF</a:t>
            </a:r>
            <a:endParaRPr lang="en-US" sz="2800" dirty="0" smtClean="0">
              <a:solidFill>
                <a:schemeClr val="bg1"/>
              </a:solidFill>
              <a:latin typeface="+mn-lt"/>
            </a:endParaRPr>
          </a:p>
        </p:txBody>
      </p:sp>
      <p:sp>
        <p:nvSpPr>
          <p:cNvPr id="3" name="Slide Number Placeholder 2"/>
          <p:cNvSpPr>
            <a:spLocks noGrp="1"/>
          </p:cNvSpPr>
          <p:nvPr>
            <p:ph type="sldNum" sz="quarter" idx="12"/>
          </p:nvPr>
        </p:nvSpPr>
        <p:spPr/>
        <p:txBody>
          <a:bodyPr/>
          <a:lstStyle/>
          <a:p>
            <a:fld id="{52369E36-EEAB-4EB5-A996-BEEB5D44FE03}" type="slidenum">
              <a:rPr lang="en-CA" smtClean="0"/>
              <a:t>15</a:t>
            </a:fld>
            <a:endParaRPr lang="en-CA" dirty="0"/>
          </a:p>
        </p:txBody>
      </p:sp>
      <p:sp>
        <p:nvSpPr>
          <p:cNvPr id="21507" name="Content Placeholder 2"/>
          <p:cNvSpPr>
            <a:spLocks noGrp="1"/>
          </p:cNvSpPr>
          <p:nvPr>
            <p:ph sz="quarter" idx="1"/>
          </p:nvPr>
        </p:nvSpPr>
        <p:spPr>
          <a:xfrm>
            <a:off x="323528" y="1484784"/>
            <a:ext cx="8064896" cy="4824536"/>
          </a:xfrm>
        </p:spPr>
        <p:txBody>
          <a:bodyPr>
            <a:normAutofit fontScale="92500" lnSpcReduction="10000"/>
          </a:bodyPr>
          <a:lstStyle/>
          <a:p>
            <a:pPr marL="457200" indent="-342900">
              <a:lnSpc>
                <a:spcPct val="112000"/>
              </a:lnSpc>
              <a:spcAft>
                <a:spcPts val="600"/>
              </a:spcAft>
            </a:pPr>
            <a:r>
              <a:rPr lang="fr-CA" sz="1900" b="1" dirty="0" smtClean="0">
                <a:solidFill>
                  <a:schemeClr val="accent3">
                    <a:lumMod val="50000"/>
                  </a:schemeClr>
                </a:solidFill>
              </a:rPr>
              <a:t>Le Comité directeur de mise en œuvre des recommandations du CCMBSEF </a:t>
            </a:r>
            <a:r>
              <a:rPr lang="fr-CA" sz="1900" dirty="0" smtClean="0">
                <a:solidFill>
                  <a:schemeClr val="accent3">
                    <a:lumMod val="50000"/>
                  </a:schemeClr>
                </a:solidFill>
              </a:rPr>
              <a:t>présentera un rapport final à la procureure générale décrivant sa réponse au rapport </a:t>
            </a:r>
            <a:r>
              <a:rPr lang="fr-CA" sz="1900" i="1" dirty="0" smtClean="0">
                <a:solidFill>
                  <a:schemeClr val="accent3">
                    <a:lumMod val="50000"/>
                  </a:schemeClr>
                </a:solidFill>
              </a:rPr>
              <a:t>Accès à la justice en français</a:t>
            </a:r>
            <a:r>
              <a:rPr lang="en-CA" sz="1900" dirty="0" smtClean="0">
                <a:solidFill>
                  <a:schemeClr val="accent3">
                    <a:lumMod val="50000"/>
                  </a:schemeClr>
                </a:solidFill>
              </a:rPr>
              <a:t>.</a:t>
            </a:r>
          </a:p>
          <a:p>
            <a:pPr marL="457200" lvl="1" indent="-342900">
              <a:lnSpc>
                <a:spcPct val="112000"/>
              </a:lnSpc>
              <a:spcBef>
                <a:spcPts val="580"/>
              </a:spcBef>
              <a:spcAft>
                <a:spcPts val="600"/>
              </a:spcAft>
              <a:buClr>
                <a:schemeClr val="accent1"/>
              </a:buClr>
            </a:pPr>
            <a:r>
              <a:rPr lang="fr-CA" sz="1900" dirty="0" smtClean="0">
                <a:solidFill>
                  <a:schemeClr val="accent3">
                    <a:lumMod val="50000"/>
                  </a:schemeClr>
                </a:solidFill>
              </a:rPr>
              <a:t>Le Comité directeur a déjà dépassé le stade de simplement définir les actions qui peuvent être prises et a fait sensiblement plus que juste fournir expertise et conseils en réponse aux recommandations du rapport </a:t>
            </a:r>
            <a:r>
              <a:rPr lang="fr-CA" sz="1900" i="1" dirty="0" smtClean="0">
                <a:solidFill>
                  <a:schemeClr val="accent3">
                    <a:lumMod val="50000"/>
                  </a:schemeClr>
                </a:solidFill>
              </a:rPr>
              <a:t>Accès à la justice en français</a:t>
            </a:r>
            <a:r>
              <a:rPr lang="en-US" sz="1900" dirty="0" smtClean="0">
                <a:solidFill>
                  <a:schemeClr val="accent3">
                    <a:lumMod val="50000"/>
                  </a:schemeClr>
                </a:solidFill>
              </a:rPr>
              <a:t>. </a:t>
            </a:r>
          </a:p>
          <a:p>
            <a:pPr marL="457200" lvl="1" indent="-342900">
              <a:lnSpc>
                <a:spcPct val="112000"/>
              </a:lnSpc>
              <a:spcBef>
                <a:spcPts val="580"/>
              </a:spcBef>
              <a:spcAft>
                <a:spcPts val="600"/>
              </a:spcAft>
              <a:buClr>
                <a:schemeClr val="accent1"/>
              </a:buClr>
            </a:pPr>
            <a:r>
              <a:rPr lang="fr-CA" sz="1900" dirty="0" smtClean="0">
                <a:solidFill>
                  <a:schemeClr val="accent3">
                    <a:lumMod val="50000"/>
                  </a:schemeClr>
                </a:solidFill>
              </a:rPr>
              <a:t>La magistrature, le Ministère, les associations d’avocats et les autres membres du Comité directeur ont, dans la mesure du possible, essayé d’adopter des pratiques qui favorisent l’accès à la justice pour la communauté francophone, en mettant l’accent sur </a:t>
            </a:r>
            <a:r>
              <a:rPr lang="en-US" sz="1900" dirty="0" smtClean="0">
                <a:solidFill>
                  <a:schemeClr val="accent3">
                    <a:lumMod val="50000"/>
                  </a:schemeClr>
                </a:solidFill>
              </a:rPr>
              <a:t>:</a:t>
            </a:r>
          </a:p>
          <a:p>
            <a:pPr marL="731520" lvl="2" indent="-342900">
              <a:lnSpc>
                <a:spcPct val="112000"/>
              </a:lnSpc>
              <a:spcBef>
                <a:spcPts val="580"/>
              </a:spcBef>
              <a:spcAft>
                <a:spcPts val="600"/>
              </a:spcAft>
              <a:buClr>
                <a:schemeClr val="accent1"/>
              </a:buClr>
            </a:pPr>
            <a:r>
              <a:rPr lang="fr-CA" sz="1700" dirty="0" smtClean="0">
                <a:solidFill>
                  <a:schemeClr val="accent3">
                    <a:lumMod val="50000"/>
                  </a:schemeClr>
                </a:solidFill>
              </a:rPr>
              <a:t>la prestation de services en français dans le domaine de la justice selon la notion de l’offre active</a:t>
            </a:r>
            <a:r>
              <a:rPr lang="en-US" sz="1700" dirty="0" smtClean="0">
                <a:solidFill>
                  <a:schemeClr val="accent3">
                    <a:lumMod val="50000"/>
                  </a:schemeClr>
                </a:solidFill>
              </a:rPr>
              <a:t>;</a:t>
            </a:r>
          </a:p>
          <a:p>
            <a:pPr marL="731520" lvl="2" indent="-342900">
              <a:lnSpc>
                <a:spcPct val="112000"/>
              </a:lnSpc>
              <a:spcBef>
                <a:spcPts val="580"/>
              </a:spcBef>
              <a:spcAft>
                <a:spcPts val="600"/>
              </a:spcAft>
              <a:buClr>
                <a:schemeClr val="accent1"/>
              </a:buClr>
            </a:pPr>
            <a:r>
              <a:rPr lang="fr-CA" sz="1700" dirty="0" smtClean="0">
                <a:solidFill>
                  <a:schemeClr val="accent3">
                    <a:lumMod val="50000"/>
                  </a:schemeClr>
                </a:solidFill>
              </a:rPr>
              <a:t>la sensibilisation des participants au sein du système judiciaire aux droits linguistiques des francophones;</a:t>
            </a:r>
            <a:r>
              <a:rPr lang="en-US" sz="1700" dirty="0" smtClean="0">
                <a:solidFill>
                  <a:schemeClr val="accent3">
                    <a:lumMod val="50000"/>
                  </a:schemeClr>
                </a:solidFill>
              </a:rPr>
              <a:t> </a:t>
            </a:r>
          </a:p>
          <a:p>
            <a:pPr marL="731520" lvl="2" indent="-342900">
              <a:lnSpc>
                <a:spcPct val="112000"/>
              </a:lnSpc>
              <a:spcBef>
                <a:spcPts val="580"/>
              </a:spcBef>
              <a:spcAft>
                <a:spcPts val="600"/>
              </a:spcAft>
              <a:buClr>
                <a:schemeClr val="accent1"/>
              </a:buClr>
            </a:pPr>
            <a:r>
              <a:rPr lang="fr-CA" sz="1700" dirty="0" smtClean="0">
                <a:solidFill>
                  <a:schemeClr val="accent3">
                    <a:lumMod val="50000"/>
                  </a:schemeClr>
                </a:solidFill>
              </a:rPr>
              <a:t>la garantie que les clients francophones du système judiciaire peuvent exercer leurs droits en temps opportun et de façon économique</a:t>
            </a:r>
            <a:r>
              <a:rPr lang="en-US" sz="1700" dirty="0" smtClean="0">
                <a:solidFill>
                  <a:schemeClr val="accent3">
                    <a:lumMod val="50000"/>
                  </a:schemeClr>
                </a:solidFill>
              </a:rPr>
              <a:t>.</a:t>
            </a:r>
            <a:endParaRPr lang="en-CA" sz="1700" dirty="0">
              <a:solidFill>
                <a:schemeClr val="accent3">
                  <a:lumMod val="50000"/>
                </a:schemeClr>
              </a:solidFill>
            </a:endParaRPr>
          </a:p>
          <a:p>
            <a:pPr marL="457200" lvl="1" indent="-342900">
              <a:lnSpc>
                <a:spcPct val="112000"/>
              </a:lnSpc>
              <a:spcBef>
                <a:spcPts val="580"/>
              </a:spcBef>
              <a:spcAft>
                <a:spcPts val="600"/>
              </a:spcAft>
              <a:buClr>
                <a:schemeClr val="accent1"/>
              </a:buClr>
            </a:pPr>
            <a:endParaRPr lang="en-CA" sz="2400" dirty="0" smtClean="0">
              <a:solidFill>
                <a:schemeClr val="accent3">
                  <a:lumMod val="50000"/>
                </a:schemeClr>
              </a:solidFill>
            </a:endParaRPr>
          </a:p>
          <a:p>
            <a:pPr marL="457200" indent="-342900">
              <a:lnSpc>
                <a:spcPct val="112000"/>
              </a:lnSpc>
              <a:spcAft>
                <a:spcPts val="600"/>
              </a:spcAft>
            </a:pPr>
            <a:endParaRPr lang="en-CA" sz="2400" dirty="0" smtClean="0">
              <a:solidFill>
                <a:schemeClr val="accent3">
                  <a:lumMod val="50000"/>
                </a:schemeClr>
              </a:solidFill>
            </a:endParaRPr>
          </a:p>
          <a:p>
            <a:pPr marL="114300" indent="0">
              <a:lnSpc>
                <a:spcPct val="112000"/>
              </a:lnSpc>
              <a:spcAft>
                <a:spcPts val="600"/>
              </a:spcAft>
              <a:buNone/>
            </a:pPr>
            <a:endParaRPr lang="en-CA" sz="1800" dirty="0">
              <a:solidFill>
                <a:schemeClr val="accent3">
                  <a:lumMod val="50000"/>
                </a:schemeClr>
              </a:solidFill>
            </a:endParaRPr>
          </a:p>
          <a:p>
            <a:pPr>
              <a:lnSpc>
                <a:spcPct val="134000"/>
              </a:lnSpc>
              <a:spcAft>
                <a:spcPts val="600"/>
              </a:spcAft>
            </a:pPr>
            <a:endParaRPr lang="en-CA" sz="1800" dirty="0" smtClean="0">
              <a:solidFill>
                <a:srgbClr val="FF0000"/>
              </a:solidFill>
            </a:endParaRPr>
          </a:p>
          <a:p>
            <a:pPr>
              <a:lnSpc>
                <a:spcPct val="134000"/>
              </a:lnSpc>
              <a:spcAft>
                <a:spcPts val="600"/>
              </a:spcAft>
            </a:pPr>
            <a:endParaRPr lang="en-CA" sz="1800" dirty="0">
              <a:solidFill>
                <a:srgbClr val="FF0000"/>
              </a:solidFill>
            </a:endParaRPr>
          </a:p>
          <a:p>
            <a:pPr>
              <a:lnSpc>
                <a:spcPct val="134000"/>
              </a:lnSpc>
              <a:spcAft>
                <a:spcPts val="600"/>
              </a:spcAft>
            </a:pPr>
            <a:endParaRPr lang="en-CA" sz="1800" dirty="0" smtClean="0">
              <a:solidFill>
                <a:srgbClr val="FF0000"/>
              </a:solidFill>
            </a:endParaRPr>
          </a:p>
          <a:p>
            <a:pPr>
              <a:lnSpc>
                <a:spcPct val="134000"/>
              </a:lnSpc>
              <a:spcAft>
                <a:spcPts val="600"/>
              </a:spcAft>
            </a:pPr>
            <a:endParaRPr lang="en-CA" sz="1800" dirty="0">
              <a:solidFill>
                <a:schemeClr val="accent3">
                  <a:lumMod val="50000"/>
                </a:schemeClr>
              </a:solidFill>
            </a:endParaRPr>
          </a:p>
          <a:p>
            <a:pPr>
              <a:lnSpc>
                <a:spcPct val="134000"/>
              </a:lnSpc>
              <a:spcAft>
                <a:spcPts val="600"/>
              </a:spcAft>
            </a:pPr>
            <a:endParaRPr lang="en-CA" sz="1800" dirty="0" smtClean="0">
              <a:solidFill>
                <a:schemeClr val="accent3">
                  <a:lumMod val="50000"/>
                </a:schemeClr>
              </a:solidFill>
            </a:endParaRPr>
          </a:p>
          <a:p>
            <a:pPr marL="114300" indent="0">
              <a:lnSpc>
                <a:spcPct val="134000"/>
              </a:lnSpc>
              <a:spcAft>
                <a:spcPts val="600"/>
              </a:spcAft>
              <a:buNone/>
            </a:pPr>
            <a:endParaRPr lang="en-CA" sz="1800" dirty="0" smtClean="0">
              <a:solidFill>
                <a:schemeClr val="accent3">
                  <a:lumMod val="50000"/>
                </a:schemeClr>
              </a:solidFill>
            </a:endParaRPr>
          </a:p>
          <a:p>
            <a:pPr marL="114300" indent="0">
              <a:lnSpc>
                <a:spcPct val="134000"/>
              </a:lnSpc>
              <a:buNone/>
            </a:pPr>
            <a:endParaRPr lang="en-CA" sz="2800" dirty="0"/>
          </a:p>
        </p:txBody>
      </p:sp>
    </p:spTree>
    <p:extLst>
      <p:ext uri="{BB962C8B-B14F-4D97-AF65-F5344CB8AC3E}">
        <p14:creationId xmlns:p14="http://schemas.microsoft.com/office/powerpoint/2010/main" val="2898153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683568" y="333375"/>
            <a:ext cx="7776864" cy="791369"/>
          </a:xfrm>
          <a:solidFill>
            <a:schemeClr val="accent1"/>
          </a:solidFill>
        </p:spPr>
        <p:txBody>
          <a:bodyPr>
            <a:normAutofit fontScale="90000"/>
          </a:bodyPr>
          <a:lstStyle/>
          <a:p>
            <a:pPr algn="ctr"/>
            <a:r>
              <a:rPr lang="fr-CA" i="1" dirty="0" smtClean="0">
                <a:solidFill>
                  <a:schemeClr val="tx1"/>
                </a:solidFill>
              </a:rPr>
              <a:t/>
            </a:r>
            <a:br>
              <a:rPr lang="fr-CA" i="1" dirty="0" smtClean="0">
                <a:solidFill>
                  <a:schemeClr val="tx1"/>
                </a:solidFill>
              </a:rPr>
            </a:br>
            <a:r>
              <a:rPr lang="en-US" sz="4400" b="1" dirty="0" smtClean="0">
                <a:solidFill>
                  <a:schemeClr val="tx1"/>
                </a:solidFill>
                <a:latin typeface="+mn-lt"/>
              </a:rPr>
              <a:t/>
            </a:r>
            <a:br>
              <a:rPr lang="en-US" sz="4400" b="1" dirty="0" smtClean="0">
                <a:solidFill>
                  <a:schemeClr val="tx1"/>
                </a:solidFill>
                <a:latin typeface="+mn-lt"/>
              </a:rPr>
            </a:br>
            <a:r>
              <a:rPr lang="fr-CA" sz="3600" dirty="0" smtClean="0">
                <a:solidFill>
                  <a:schemeClr val="bg1"/>
                </a:solidFill>
                <a:effectLst>
                  <a:outerShdw blurRad="38100" dist="38100" dir="2700000" algn="tl">
                    <a:srgbClr val="000000">
                      <a:alpha val="43137"/>
                    </a:srgbClr>
                  </a:outerShdw>
                </a:effectLst>
                <a:latin typeface="+mn-lt"/>
              </a:rPr>
              <a:t>Rapport</a:t>
            </a:r>
            <a:r>
              <a:rPr lang="fr-CA" sz="3600" i="1" dirty="0" smtClean="0">
                <a:solidFill>
                  <a:schemeClr val="bg1"/>
                </a:solidFill>
                <a:effectLst>
                  <a:outerShdw blurRad="38100" dist="38100" dir="2700000" algn="tl">
                    <a:srgbClr val="000000">
                      <a:alpha val="43137"/>
                    </a:srgbClr>
                  </a:outerShdw>
                </a:effectLst>
                <a:latin typeface="+mn-lt"/>
              </a:rPr>
              <a:t> Accès à la justice en français</a:t>
            </a:r>
            <a:endParaRPr lang="en-US" sz="5300" dirty="0" smtClean="0">
              <a:solidFill>
                <a:schemeClr val="bg1"/>
              </a:solidFill>
              <a:latin typeface="+mn-lt"/>
            </a:endParaRPr>
          </a:p>
        </p:txBody>
      </p:sp>
      <p:sp>
        <p:nvSpPr>
          <p:cNvPr id="3" name="Slide Number Placeholder 2"/>
          <p:cNvSpPr>
            <a:spLocks noGrp="1"/>
          </p:cNvSpPr>
          <p:nvPr>
            <p:ph type="sldNum" sz="quarter" idx="12"/>
          </p:nvPr>
        </p:nvSpPr>
        <p:spPr/>
        <p:txBody>
          <a:bodyPr/>
          <a:lstStyle/>
          <a:p>
            <a:fld id="{52369E36-EEAB-4EB5-A996-BEEB5D44FE03}" type="slidenum">
              <a:rPr lang="en-CA" smtClean="0">
                <a:solidFill>
                  <a:schemeClr val="bg1"/>
                </a:solidFill>
              </a:rPr>
              <a:t>2</a:t>
            </a:fld>
            <a:endParaRPr lang="en-CA" dirty="0">
              <a:solidFill>
                <a:schemeClr val="bg1"/>
              </a:solidFill>
            </a:endParaRPr>
          </a:p>
        </p:txBody>
      </p:sp>
      <p:sp>
        <p:nvSpPr>
          <p:cNvPr id="5" name="Rectangle 4"/>
          <p:cNvSpPr/>
          <p:nvPr/>
        </p:nvSpPr>
        <p:spPr>
          <a:xfrm>
            <a:off x="611560" y="1484784"/>
            <a:ext cx="7776864" cy="4420441"/>
          </a:xfrm>
          <a:prstGeom prst="rect">
            <a:avLst/>
          </a:prstGeom>
        </p:spPr>
        <p:txBody>
          <a:bodyPr wrap="square">
            <a:spAutoFit/>
          </a:bodyPr>
          <a:lstStyle/>
          <a:p>
            <a:pPr marL="285750" indent="-285750" eaLnBrk="0" hangingPunct="0">
              <a:lnSpc>
                <a:spcPct val="114000"/>
              </a:lnSpc>
              <a:spcAft>
                <a:spcPts val="600"/>
              </a:spcAft>
              <a:buClr>
                <a:schemeClr val="accent1">
                  <a:lumMod val="75000"/>
                </a:schemeClr>
              </a:buClr>
              <a:buFont typeface="Arial" panose="020B0604020202020204" pitchFamily="34" charset="0"/>
              <a:buChar char="•"/>
            </a:pPr>
            <a:r>
              <a:rPr lang="fr-CA" dirty="0" smtClean="0">
                <a:solidFill>
                  <a:schemeClr val="accent3">
                    <a:lumMod val="50000"/>
                  </a:schemeClr>
                </a:solidFill>
                <a:cs typeface="Arial" panose="020B0604020202020204" pitchFamily="34" charset="0"/>
              </a:rPr>
              <a:t>Les coprésidents du Comité consultatif de la magistrature et du barreau sur les services en français (SEF)  ont déposé leur rapport final, </a:t>
            </a:r>
            <a:r>
              <a:rPr lang="fr-CA" b="1" i="1" dirty="0" smtClean="0">
                <a:solidFill>
                  <a:schemeClr val="accent3">
                    <a:lumMod val="50000"/>
                  </a:schemeClr>
                </a:solidFill>
                <a:cs typeface="Arial" panose="020B0604020202020204" pitchFamily="34" charset="0"/>
              </a:rPr>
              <a:t>Accès à la justice en français</a:t>
            </a:r>
            <a:r>
              <a:rPr lang="fr-CA" i="1" dirty="0" smtClean="0">
                <a:solidFill>
                  <a:schemeClr val="accent3">
                    <a:lumMod val="50000"/>
                  </a:schemeClr>
                </a:solidFill>
                <a:cs typeface="Arial" panose="020B0604020202020204" pitchFamily="34" charset="0"/>
              </a:rPr>
              <a:t>, </a:t>
            </a:r>
            <a:r>
              <a:rPr lang="fr-CA" dirty="0" smtClean="0">
                <a:solidFill>
                  <a:schemeClr val="accent3">
                    <a:lumMod val="50000"/>
                  </a:schemeClr>
                </a:solidFill>
                <a:cs typeface="Arial" panose="020B0604020202020204" pitchFamily="34" charset="0"/>
              </a:rPr>
              <a:t>en juillet 2012.</a:t>
            </a:r>
          </a:p>
          <a:p>
            <a:pPr marL="285750" indent="-285750" eaLnBrk="0" hangingPunct="0">
              <a:lnSpc>
                <a:spcPct val="114000"/>
              </a:lnSpc>
              <a:spcAft>
                <a:spcPts val="600"/>
              </a:spcAft>
              <a:buClr>
                <a:schemeClr val="accent1">
                  <a:lumMod val="75000"/>
                </a:schemeClr>
              </a:buClr>
              <a:buFont typeface="Arial" panose="020B0604020202020204" pitchFamily="34" charset="0"/>
              <a:buChar char="•"/>
            </a:pPr>
            <a:endParaRPr lang="fr-CA" dirty="0" smtClean="0">
              <a:solidFill>
                <a:schemeClr val="accent3">
                  <a:lumMod val="50000"/>
                </a:schemeClr>
              </a:solidFill>
              <a:cs typeface="Arial" panose="020B0604020202020204" pitchFamily="34" charset="0"/>
            </a:endParaRPr>
          </a:p>
          <a:p>
            <a:pPr marL="285750" indent="-285750" eaLnBrk="0" hangingPunct="0">
              <a:lnSpc>
                <a:spcPct val="114000"/>
              </a:lnSpc>
              <a:spcAft>
                <a:spcPts val="1200"/>
              </a:spcAft>
              <a:buClr>
                <a:schemeClr val="accent1">
                  <a:lumMod val="75000"/>
                </a:schemeClr>
              </a:buClr>
              <a:buFont typeface="Arial" panose="020B0604020202020204" pitchFamily="34" charset="0"/>
              <a:buChar char="•"/>
            </a:pPr>
            <a:r>
              <a:rPr lang="fr-CA" dirty="0" smtClean="0">
                <a:solidFill>
                  <a:schemeClr val="accent3">
                    <a:lumMod val="50000"/>
                  </a:schemeClr>
                </a:solidFill>
                <a:cs typeface="Arial" panose="020B0604020202020204" pitchFamily="34" charset="0"/>
              </a:rPr>
              <a:t>Le rapport contenait plusieurs conclusions et recommandations, dont les suivantes :</a:t>
            </a:r>
          </a:p>
          <a:p>
            <a:pPr marL="914400" lvl="1" indent="-457200" eaLnBrk="0" hangingPunct="0">
              <a:lnSpc>
                <a:spcPct val="114000"/>
              </a:lnSpc>
              <a:spcAft>
                <a:spcPts val="600"/>
              </a:spcAft>
              <a:buClr>
                <a:schemeClr val="accent1">
                  <a:lumMod val="75000"/>
                </a:schemeClr>
              </a:buClr>
              <a:buFont typeface="+mj-lt"/>
              <a:buAutoNum type="arabicPeriod"/>
            </a:pPr>
            <a:r>
              <a:rPr lang="fr-FR" i="1" dirty="0">
                <a:solidFill>
                  <a:schemeClr val="accent3">
                    <a:lumMod val="50000"/>
                  </a:schemeClr>
                </a:solidFill>
                <a:cs typeface="Arial" panose="020B0604020202020204" pitchFamily="34" charset="0"/>
              </a:rPr>
              <a:t>Il faut définir clairement </a:t>
            </a:r>
            <a:r>
              <a:rPr lang="fr-FR" i="1" dirty="0" smtClean="0">
                <a:solidFill>
                  <a:schemeClr val="accent3">
                    <a:lumMod val="50000"/>
                  </a:schemeClr>
                </a:solidFill>
                <a:cs typeface="Arial" panose="020B0604020202020204" pitchFamily="34" charset="0"/>
              </a:rPr>
              <a:t>des </a:t>
            </a:r>
            <a:r>
              <a:rPr lang="fr-FR" i="1" dirty="0">
                <a:solidFill>
                  <a:schemeClr val="accent3">
                    <a:lumMod val="50000"/>
                  </a:schemeClr>
                </a:solidFill>
                <a:cs typeface="Arial" panose="020B0604020202020204" pitchFamily="34" charset="0"/>
              </a:rPr>
              <a:t>objectifs afin d’assurer l’accès à la justice en français pour les </a:t>
            </a:r>
            <a:r>
              <a:rPr lang="fr-FR" i="1" dirty="0" smtClean="0">
                <a:solidFill>
                  <a:schemeClr val="accent3">
                    <a:lumMod val="50000"/>
                  </a:schemeClr>
                </a:solidFill>
                <a:cs typeface="Arial" panose="020B0604020202020204" pitchFamily="34" charset="0"/>
              </a:rPr>
              <a:t>francophones.</a:t>
            </a:r>
            <a:endParaRPr lang="en-CA" i="1" dirty="0">
              <a:solidFill>
                <a:schemeClr val="accent3">
                  <a:lumMod val="50000"/>
                </a:schemeClr>
              </a:solidFill>
              <a:cs typeface="Arial" panose="020B0604020202020204" pitchFamily="34" charset="0"/>
            </a:endParaRPr>
          </a:p>
          <a:p>
            <a:pPr marL="914400" lvl="1" indent="-457200" eaLnBrk="0" hangingPunct="0">
              <a:lnSpc>
                <a:spcPct val="114000"/>
              </a:lnSpc>
              <a:spcAft>
                <a:spcPts val="600"/>
              </a:spcAft>
              <a:buClr>
                <a:schemeClr val="accent1">
                  <a:lumMod val="75000"/>
                </a:schemeClr>
              </a:buClr>
              <a:buFont typeface="+mj-lt"/>
              <a:buAutoNum type="arabicPeriod"/>
            </a:pPr>
            <a:r>
              <a:rPr lang="fr-FR" i="1" dirty="0">
                <a:solidFill>
                  <a:schemeClr val="accent3">
                    <a:lumMod val="50000"/>
                  </a:schemeClr>
                </a:solidFill>
                <a:cs typeface="Arial" panose="020B0604020202020204" pitchFamily="34" charset="0"/>
              </a:rPr>
              <a:t>Il se peut qu’actuellement, la magistrature ne soit pas suffisamment informée des droits linguistiques des francophones</a:t>
            </a:r>
            <a:r>
              <a:rPr lang="en-CA" i="1" dirty="0" smtClean="0">
                <a:solidFill>
                  <a:schemeClr val="accent3">
                    <a:lumMod val="50000"/>
                  </a:schemeClr>
                </a:solidFill>
                <a:cs typeface="Arial" panose="020B0604020202020204" pitchFamily="34" charset="0"/>
              </a:rPr>
              <a:t>.</a:t>
            </a:r>
            <a:endParaRPr lang="en-CA" i="1" dirty="0">
              <a:solidFill>
                <a:schemeClr val="accent3">
                  <a:lumMod val="50000"/>
                </a:schemeClr>
              </a:solidFill>
              <a:cs typeface="Arial" panose="020B0604020202020204" pitchFamily="34" charset="0"/>
            </a:endParaRPr>
          </a:p>
          <a:p>
            <a:pPr marL="914400" lvl="1" indent="-457200" eaLnBrk="0" hangingPunct="0">
              <a:lnSpc>
                <a:spcPct val="114000"/>
              </a:lnSpc>
              <a:spcAft>
                <a:spcPts val="600"/>
              </a:spcAft>
              <a:buClr>
                <a:schemeClr val="accent1">
                  <a:lumMod val="75000"/>
                </a:schemeClr>
              </a:buClr>
              <a:buFont typeface="+mj-lt"/>
              <a:buAutoNum type="arabicPeriod"/>
            </a:pPr>
            <a:r>
              <a:rPr lang="fr-FR" i="1" dirty="0">
                <a:solidFill>
                  <a:schemeClr val="accent3">
                    <a:lumMod val="50000"/>
                  </a:schemeClr>
                </a:solidFill>
                <a:cs typeface="Arial" panose="020B0604020202020204" pitchFamily="34" charset="0"/>
              </a:rPr>
              <a:t>Les lois qui régissent les droits linguistiques des francophones ne garantissent pas que tous les points de contact sont en français dans le cadre d’une instance</a:t>
            </a:r>
            <a:r>
              <a:rPr lang="en-CA" i="1" dirty="0" smtClean="0">
                <a:solidFill>
                  <a:schemeClr val="accent3">
                    <a:lumMod val="50000"/>
                  </a:schemeClr>
                </a:solidFill>
                <a:cs typeface="Arial" panose="020B0604020202020204" pitchFamily="34" charset="0"/>
              </a:rPr>
              <a:t>.</a:t>
            </a:r>
            <a:endParaRPr lang="en-CA" i="1" dirty="0">
              <a:solidFill>
                <a:schemeClr val="accent3">
                  <a:lumMod val="50000"/>
                </a:schemeClr>
              </a:solidFill>
              <a:cs typeface="Arial" panose="020B0604020202020204" pitchFamily="34" charset="0"/>
            </a:endParaRPr>
          </a:p>
          <a:p>
            <a:pPr marL="285750" indent="-285750" eaLnBrk="0" hangingPunct="0">
              <a:lnSpc>
                <a:spcPct val="114000"/>
              </a:lnSpc>
              <a:spcAft>
                <a:spcPts val="600"/>
              </a:spcAft>
              <a:buClr>
                <a:schemeClr val="accent1">
                  <a:lumMod val="75000"/>
                </a:schemeClr>
              </a:buClr>
              <a:buFont typeface="Arial" panose="020B0604020202020204" pitchFamily="34" charset="0"/>
              <a:buChar char="•"/>
            </a:pPr>
            <a:endParaRPr lang="en-CA" dirty="0" smtClean="0">
              <a:solidFill>
                <a:schemeClr val="accent3">
                  <a:lumMod val="50000"/>
                </a:schemeClr>
              </a:solidFill>
              <a:cs typeface="Arial" panose="020B0604020202020204" pitchFamily="34" charset="0"/>
            </a:endParaRPr>
          </a:p>
        </p:txBody>
      </p:sp>
    </p:spTree>
    <p:extLst>
      <p:ext uri="{BB962C8B-B14F-4D97-AF65-F5344CB8AC3E}">
        <p14:creationId xmlns:p14="http://schemas.microsoft.com/office/powerpoint/2010/main" val="20267972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683568" y="260648"/>
            <a:ext cx="7776864" cy="648072"/>
          </a:xfrm>
          <a:solidFill>
            <a:schemeClr val="accent1"/>
          </a:solidFill>
        </p:spPr>
        <p:txBody>
          <a:bodyPr>
            <a:normAutofit fontScale="90000"/>
          </a:bodyPr>
          <a:lstStyle/>
          <a:p>
            <a:pPr algn="ctr"/>
            <a:r>
              <a:rPr lang="fr-CA" i="1" dirty="0" smtClean="0">
                <a:solidFill>
                  <a:schemeClr val="tx1"/>
                </a:solidFill>
              </a:rPr>
              <a:t/>
            </a:r>
            <a:br>
              <a:rPr lang="fr-CA" i="1" dirty="0" smtClean="0">
                <a:solidFill>
                  <a:schemeClr val="tx1"/>
                </a:solidFill>
              </a:rPr>
            </a:br>
            <a:r>
              <a:rPr lang="en-CA" sz="3600" dirty="0" smtClean="0">
                <a:solidFill>
                  <a:schemeClr val="tx1"/>
                </a:solidFill>
                <a:effectLst>
                  <a:outerShdw blurRad="38100" dist="38100" dir="2700000" algn="tl">
                    <a:srgbClr val="000000">
                      <a:alpha val="43137"/>
                    </a:srgbClr>
                  </a:outerShdw>
                </a:effectLst>
                <a:latin typeface="+mn-lt"/>
              </a:rPr>
              <a:t/>
            </a:r>
            <a:br>
              <a:rPr lang="en-CA" sz="3600" dirty="0" smtClean="0">
                <a:solidFill>
                  <a:schemeClr val="tx1"/>
                </a:solidFill>
                <a:effectLst>
                  <a:outerShdw blurRad="38100" dist="38100" dir="2700000" algn="tl">
                    <a:srgbClr val="000000">
                      <a:alpha val="43137"/>
                    </a:srgbClr>
                  </a:outerShdw>
                </a:effectLst>
                <a:latin typeface="+mn-lt"/>
              </a:rPr>
            </a:br>
            <a:r>
              <a:rPr lang="en-CA" sz="3100" dirty="0" smtClean="0">
                <a:solidFill>
                  <a:schemeClr val="bg1"/>
                </a:solidFill>
                <a:effectLst>
                  <a:outerShdw blurRad="38100" dist="38100" dir="2700000" algn="tl">
                    <a:srgbClr val="000000">
                      <a:alpha val="43137"/>
                    </a:srgbClr>
                  </a:outerShdw>
                </a:effectLst>
                <a:latin typeface="+mn-lt"/>
              </a:rPr>
              <a:t>Conclusions du rapport - </a:t>
            </a:r>
            <a:r>
              <a:rPr lang="en-CA" sz="2700" i="1" dirty="0" smtClean="0">
                <a:solidFill>
                  <a:schemeClr val="bg1"/>
                </a:solidFill>
                <a:effectLst>
                  <a:outerShdw blurRad="38100" dist="38100" dir="2700000" algn="tl">
                    <a:srgbClr val="000000">
                      <a:alpha val="43137"/>
                    </a:srgbClr>
                  </a:outerShdw>
                </a:effectLst>
                <a:latin typeface="+mn-lt"/>
              </a:rPr>
              <a:t>suite</a:t>
            </a:r>
            <a:endParaRPr lang="en-US" sz="4400" i="1" dirty="0" smtClean="0">
              <a:solidFill>
                <a:schemeClr val="bg1"/>
              </a:solidFill>
              <a:latin typeface="+mn-lt"/>
            </a:endParaRPr>
          </a:p>
        </p:txBody>
      </p:sp>
      <p:sp>
        <p:nvSpPr>
          <p:cNvPr id="3" name="Slide Number Placeholder 2"/>
          <p:cNvSpPr>
            <a:spLocks noGrp="1"/>
          </p:cNvSpPr>
          <p:nvPr>
            <p:ph type="sldNum" sz="quarter" idx="12"/>
          </p:nvPr>
        </p:nvSpPr>
        <p:spPr/>
        <p:txBody>
          <a:bodyPr/>
          <a:lstStyle/>
          <a:p>
            <a:fld id="{52369E36-EEAB-4EB5-A996-BEEB5D44FE03}" type="slidenum">
              <a:rPr lang="en-CA" smtClean="0"/>
              <a:t>3</a:t>
            </a:fld>
            <a:endParaRPr lang="en-CA"/>
          </a:p>
        </p:txBody>
      </p:sp>
      <p:sp>
        <p:nvSpPr>
          <p:cNvPr id="5" name="Rectangle 4"/>
          <p:cNvSpPr/>
          <p:nvPr/>
        </p:nvSpPr>
        <p:spPr>
          <a:xfrm>
            <a:off x="611560" y="1196752"/>
            <a:ext cx="7776864" cy="4975080"/>
          </a:xfrm>
          <a:prstGeom prst="rect">
            <a:avLst/>
          </a:prstGeom>
        </p:spPr>
        <p:txBody>
          <a:bodyPr wrap="square">
            <a:spAutoFit/>
          </a:bodyPr>
          <a:lstStyle/>
          <a:p>
            <a:pPr marL="800100" lvl="1" indent="-342900" eaLnBrk="0" hangingPunct="0">
              <a:lnSpc>
                <a:spcPct val="114000"/>
              </a:lnSpc>
              <a:spcAft>
                <a:spcPts val="600"/>
              </a:spcAft>
              <a:buClr>
                <a:schemeClr val="accent1">
                  <a:lumMod val="75000"/>
                </a:schemeClr>
              </a:buClr>
              <a:buAutoNum type="arabicPeriod" startAt="4"/>
            </a:pPr>
            <a:r>
              <a:rPr lang="fr-FR" i="1" dirty="0">
                <a:solidFill>
                  <a:schemeClr val="accent3">
                    <a:lumMod val="50000"/>
                  </a:schemeClr>
                </a:solidFill>
                <a:cs typeface="Arial" panose="020B0604020202020204" pitchFamily="34" charset="0"/>
              </a:rPr>
              <a:t>Entamer des procédures en français peut s’avérer difficile, long et coûteux</a:t>
            </a:r>
            <a:r>
              <a:rPr lang="en-CA" i="1" dirty="0" smtClean="0">
                <a:solidFill>
                  <a:schemeClr val="accent3">
                    <a:lumMod val="50000"/>
                  </a:schemeClr>
                </a:solidFill>
                <a:cs typeface="Arial" panose="020B0604020202020204" pitchFamily="34" charset="0"/>
              </a:rPr>
              <a:t>.</a:t>
            </a:r>
          </a:p>
          <a:p>
            <a:pPr marL="800100" lvl="1" indent="-342900" eaLnBrk="0" hangingPunct="0">
              <a:lnSpc>
                <a:spcPct val="114000"/>
              </a:lnSpc>
              <a:spcAft>
                <a:spcPts val="600"/>
              </a:spcAft>
              <a:buClr>
                <a:schemeClr val="accent1">
                  <a:lumMod val="75000"/>
                </a:schemeClr>
              </a:buClr>
              <a:buAutoNum type="arabicPeriod" startAt="4"/>
            </a:pPr>
            <a:r>
              <a:rPr lang="fr-FR" i="1" dirty="0">
                <a:solidFill>
                  <a:schemeClr val="accent3">
                    <a:lumMod val="50000"/>
                  </a:schemeClr>
                </a:solidFill>
                <a:cs typeface="Arial" panose="020B0604020202020204" pitchFamily="34" charset="0"/>
              </a:rPr>
              <a:t>Les instances visées par la Loi sur les infractions provinciales ne permettent pas d’obtenir des services uniformes et facilement accessibles en </a:t>
            </a:r>
            <a:r>
              <a:rPr lang="fr-FR" i="1" dirty="0" smtClean="0">
                <a:solidFill>
                  <a:schemeClr val="accent3">
                    <a:lumMod val="50000"/>
                  </a:schemeClr>
                </a:solidFill>
                <a:cs typeface="Arial" panose="020B0604020202020204" pitchFamily="34" charset="0"/>
              </a:rPr>
              <a:t>français.</a:t>
            </a:r>
          </a:p>
          <a:p>
            <a:pPr marL="800100" lvl="1" indent="-342900" eaLnBrk="0" hangingPunct="0">
              <a:lnSpc>
                <a:spcPct val="114000"/>
              </a:lnSpc>
              <a:spcAft>
                <a:spcPts val="600"/>
              </a:spcAft>
              <a:buClr>
                <a:schemeClr val="accent1">
                  <a:lumMod val="75000"/>
                </a:schemeClr>
              </a:buClr>
              <a:buFontTx/>
              <a:buAutoNum type="arabicPeriod" startAt="4"/>
            </a:pPr>
            <a:r>
              <a:rPr lang="fr-FR" i="1" dirty="0">
                <a:solidFill>
                  <a:schemeClr val="accent3">
                    <a:lumMod val="50000"/>
                  </a:schemeClr>
                </a:solidFill>
                <a:cs typeface="Arial" panose="020B0604020202020204" pitchFamily="34" charset="0"/>
              </a:rPr>
              <a:t>Les aptitudes linguistiques, le nombre et le placement des juges et juges de paix bilingues ne sont pas nécessairement déterminés en fonction du besoin d’assurer un accès à la justice pour les </a:t>
            </a:r>
            <a:r>
              <a:rPr lang="fr-FR" i="1" dirty="0" smtClean="0">
                <a:solidFill>
                  <a:schemeClr val="accent3">
                    <a:lumMod val="50000"/>
                  </a:schemeClr>
                </a:solidFill>
                <a:cs typeface="Arial" panose="020B0604020202020204" pitchFamily="34" charset="0"/>
              </a:rPr>
              <a:t>francophones</a:t>
            </a:r>
            <a:r>
              <a:rPr lang="en-CA" i="1" dirty="0" smtClean="0">
                <a:solidFill>
                  <a:schemeClr val="accent3">
                    <a:lumMod val="50000"/>
                  </a:schemeClr>
                </a:solidFill>
                <a:cs typeface="Arial" panose="020B0604020202020204" pitchFamily="34" charset="0"/>
              </a:rPr>
              <a:t>.</a:t>
            </a:r>
          </a:p>
          <a:p>
            <a:pPr marL="800100" lvl="1" indent="-342900" eaLnBrk="0" hangingPunct="0">
              <a:lnSpc>
                <a:spcPct val="114000"/>
              </a:lnSpc>
              <a:spcAft>
                <a:spcPts val="600"/>
              </a:spcAft>
              <a:buClr>
                <a:schemeClr val="accent1">
                  <a:lumMod val="75000"/>
                </a:schemeClr>
              </a:buClr>
              <a:buAutoNum type="arabicPeriod" startAt="4"/>
            </a:pPr>
            <a:r>
              <a:rPr lang="fr-FR" i="1" dirty="0">
                <a:solidFill>
                  <a:schemeClr val="accent3">
                    <a:lumMod val="50000"/>
                  </a:schemeClr>
                </a:solidFill>
                <a:cs typeface="Arial" panose="020B0604020202020204" pitchFamily="34" charset="0"/>
              </a:rPr>
              <a:t>Il faut une meilleure coordination du personnel bilingue des tribunaux et une meilleure sensibilisation aux droits linguistiques des francophones</a:t>
            </a:r>
            <a:r>
              <a:rPr lang="en-CA" i="1" dirty="0" smtClean="0">
                <a:solidFill>
                  <a:schemeClr val="accent3">
                    <a:lumMod val="50000"/>
                  </a:schemeClr>
                </a:solidFill>
                <a:cs typeface="Arial" panose="020B0604020202020204" pitchFamily="34" charset="0"/>
              </a:rPr>
              <a:t>.</a:t>
            </a:r>
          </a:p>
          <a:p>
            <a:pPr marL="800100" lvl="1" indent="-342900" eaLnBrk="0" hangingPunct="0">
              <a:lnSpc>
                <a:spcPct val="114000"/>
              </a:lnSpc>
              <a:spcAft>
                <a:spcPts val="600"/>
              </a:spcAft>
              <a:buClr>
                <a:schemeClr val="accent1">
                  <a:lumMod val="75000"/>
                </a:schemeClr>
              </a:buClr>
              <a:buAutoNum type="arabicPeriod" startAt="4"/>
            </a:pPr>
            <a:r>
              <a:rPr lang="fr-FR" i="1" dirty="0">
                <a:solidFill>
                  <a:schemeClr val="accent3">
                    <a:lumMod val="50000"/>
                  </a:schemeClr>
                </a:solidFill>
                <a:cs typeface="Arial" panose="020B0604020202020204" pitchFamily="34" charset="0"/>
              </a:rPr>
              <a:t>Il faut une meilleure coordination au sein du </a:t>
            </a:r>
            <a:r>
              <a:rPr lang="fr-FR" i="1" dirty="0" smtClean="0">
                <a:solidFill>
                  <a:schemeClr val="accent3">
                    <a:lumMod val="50000"/>
                  </a:schemeClr>
                </a:solidFill>
                <a:cs typeface="Arial" panose="020B0604020202020204" pitchFamily="34" charset="0"/>
              </a:rPr>
              <a:t>ministère du Procureur général (MPG) </a:t>
            </a:r>
            <a:r>
              <a:rPr lang="fr-FR" i="1" dirty="0">
                <a:solidFill>
                  <a:schemeClr val="accent3">
                    <a:lumMod val="50000"/>
                  </a:schemeClr>
                </a:solidFill>
                <a:cs typeface="Arial" panose="020B0604020202020204" pitchFamily="34" charset="0"/>
              </a:rPr>
              <a:t>et entre la magistrature et le MPG en ce qui concerne la mise en place d’instances bilingues ou en français aux niveaux régional et provincial</a:t>
            </a:r>
            <a:r>
              <a:rPr lang="en-CA" i="1" dirty="0" smtClean="0">
                <a:solidFill>
                  <a:schemeClr val="accent3">
                    <a:lumMod val="50000"/>
                  </a:schemeClr>
                </a:solidFill>
                <a:cs typeface="Arial" panose="020B0604020202020204" pitchFamily="34" charset="0"/>
              </a:rPr>
              <a:t>.</a:t>
            </a:r>
          </a:p>
          <a:p>
            <a:pPr marL="800100" lvl="1" indent="-342900" eaLnBrk="0" hangingPunct="0">
              <a:lnSpc>
                <a:spcPct val="114000"/>
              </a:lnSpc>
              <a:spcAft>
                <a:spcPts val="600"/>
              </a:spcAft>
              <a:buClr>
                <a:schemeClr val="accent1">
                  <a:lumMod val="75000"/>
                </a:schemeClr>
              </a:buClr>
              <a:buAutoNum type="arabicPeriod" startAt="4"/>
            </a:pPr>
            <a:r>
              <a:rPr lang="fr-FR" i="1" dirty="0">
                <a:solidFill>
                  <a:schemeClr val="accent3">
                    <a:lumMod val="50000"/>
                  </a:schemeClr>
                </a:solidFill>
                <a:cs typeface="Arial" panose="020B0604020202020204" pitchFamily="34" charset="0"/>
              </a:rPr>
              <a:t>La mise  en place d’instances bilingues ou en français n’est pas adéquatement coordonnée avec la profession juridique</a:t>
            </a:r>
            <a:r>
              <a:rPr lang="en-CA" i="1" dirty="0" smtClean="0">
                <a:solidFill>
                  <a:schemeClr val="accent3">
                    <a:lumMod val="50000"/>
                  </a:schemeClr>
                </a:solidFill>
                <a:cs typeface="Arial" panose="020B0604020202020204" pitchFamily="34" charset="0"/>
              </a:rPr>
              <a:t>.</a:t>
            </a:r>
          </a:p>
          <a:p>
            <a:pPr lvl="1" eaLnBrk="0" hangingPunct="0">
              <a:lnSpc>
                <a:spcPct val="114000"/>
              </a:lnSpc>
              <a:spcAft>
                <a:spcPts val="600"/>
              </a:spcAft>
              <a:buClr>
                <a:schemeClr val="accent1">
                  <a:lumMod val="75000"/>
                </a:schemeClr>
              </a:buClr>
            </a:pPr>
            <a:endParaRPr lang="en-CA" dirty="0">
              <a:solidFill>
                <a:schemeClr val="accent3">
                  <a:lumMod val="50000"/>
                </a:schemeClr>
              </a:solidFill>
              <a:cs typeface="Arial" panose="020B0604020202020204" pitchFamily="34" charset="0"/>
            </a:endParaRPr>
          </a:p>
        </p:txBody>
      </p:sp>
    </p:spTree>
    <p:extLst>
      <p:ext uri="{BB962C8B-B14F-4D97-AF65-F5344CB8AC3E}">
        <p14:creationId xmlns:p14="http://schemas.microsoft.com/office/powerpoint/2010/main" val="5757769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683568" y="188640"/>
            <a:ext cx="7776864" cy="1008112"/>
          </a:xfrm>
          <a:solidFill>
            <a:schemeClr val="accent1"/>
          </a:solidFill>
        </p:spPr>
        <p:txBody>
          <a:bodyPr>
            <a:normAutofit fontScale="90000"/>
          </a:bodyPr>
          <a:lstStyle/>
          <a:p>
            <a:pPr algn="ctr"/>
            <a:r>
              <a:rPr lang="fr-CA" sz="3100" dirty="0" smtClean="0">
                <a:solidFill>
                  <a:schemeClr val="bg1"/>
                </a:solidFill>
                <a:effectLst>
                  <a:outerShdw blurRad="38100" dist="38100" dir="2700000" algn="tl">
                    <a:srgbClr val="000000">
                      <a:alpha val="43137"/>
                    </a:srgbClr>
                  </a:outerShdw>
                </a:effectLst>
                <a:latin typeface="+mn-lt"/>
              </a:rPr>
              <a:t>Recommandations adressées au </a:t>
            </a:r>
            <a:r>
              <a:rPr lang="fr-CA" sz="3100" dirty="0" smtClean="0">
                <a:solidFill>
                  <a:schemeClr val="bg1"/>
                </a:solidFill>
                <a:effectLst>
                  <a:outerShdw blurRad="38100" dist="38100" dir="2700000" algn="tl">
                    <a:srgbClr val="000000">
                      <a:alpha val="43137"/>
                    </a:srgbClr>
                  </a:outerShdw>
                </a:effectLst>
                <a:latin typeface="+mn-lt"/>
              </a:rPr>
              <a:t/>
            </a:r>
            <a:br>
              <a:rPr lang="fr-CA" sz="3100" dirty="0" smtClean="0">
                <a:solidFill>
                  <a:schemeClr val="bg1"/>
                </a:solidFill>
                <a:effectLst>
                  <a:outerShdw blurRad="38100" dist="38100" dir="2700000" algn="tl">
                    <a:srgbClr val="000000">
                      <a:alpha val="43137"/>
                    </a:srgbClr>
                  </a:outerShdw>
                </a:effectLst>
                <a:latin typeface="+mn-lt"/>
              </a:rPr>
            </a:br>
            <a:r>
              <a:rPr lang="fr-CA" sz="3100" dirty="0" smtClean="0">
                <a:solidFill>
                  <a:schemeClr val="bg1"/>
                </a:solidFill>
                <a:effectLst>
                  <a:outerShdw blurRad="38100" dist="38100" dir="2700000" algn="tl">
                    <a:srgbClr val="000000">
                      <a:alpha val="43137"/>
                    </a:srgbClr>
                  </a:outerShdw>
                </a:effectLst>
                <a:latin typeface="+mn-lt"/>
              </a:rPr>
              <a:t>ministère </a:t>
            </a:r>
            <a:r>
              <a:rPr lang="fr-CA" sz="3100" dirty="0" smtClean="0">
                <a:solidFill>
                  <a:schemeClr val="bg1"/>
                </a:solidFill>
                <a:effectLst>
                  <a:outerShdw blurRad="38100" dist="38100" dir="2700000" algn="tl">
                    <a:srgbClr val="000000">
                      <a:alpha val="43137"/>
                    </a:srgbClr>
                  </a:outerShdw>
                </a:effectLst>
                <a:latin typeface="+mn-lt"/>
              </a:rPr>
              <a:t>du Procureur général</a:t>
            </a:r>
            <a:endParaRPr lang="fr-CA" sz="5300" dirty="0" smtClean="0">
              <a:solidFill>
                <a:schemeClr val="bg1"/>
              </a:solidFill>
              <a:latin typeface="+mn-lt"/>
            </a:endParaRPr>
          </a:p>
        </p:txBody>
      </p:sp>
      <p:sp>
        <p:nvSpPr>
          <p:cNvPr id="3" name="Slide Number Placeholder 2"/>
          <p:cNvSpPr>
            <a:spLocks noGrp="1"/>
          </p:cNvSpPr>
          <p:nvPr>
            <p:ph type="sldNum" sz="quarter" idx="12"/>
          </p:nvPr>
        </p:nvSpPr>
        <p:spPr/>
        <p:txBody>
          <a:bodyPr/>
          <a:lstStyle/>
          <a:p>
            <a:fld id="{52369E36-EEAB-4EB5-A996-BEEB5D44FE03}" type="slidenum">
              <a:rPr lang="en-CA" smtClean="0"/>
              <a:t>4</a:t>
            </a:fld>
            <a:endParaRPr lang="en-CA"/>
          </a:p>
        </p:txBody>
      </p:sp>
      <p:sp>
        <p:nvSpPr>
          <p:cNvPr id="5" name="Rectangle 4"/>
          <p:cNvSpPr/>
          <p:nvPr/>
        </p:nvSpPr>
        <p:spPr>
          <a:xfrm>
            <a:off x="611560" y="1340768"/>
            <a:ext cx="7776864" cy="5522281"/>
          </a:xfrm>
          <a:prstGeom prst="rect">
            <a:avLst/>
          </a:prstGeom>
        </p:spPr>
        <p:txBody>
          <a:bodyPr wrap="square">
            <a:spAutoFit/>
          </a:bodyPr>
          <a:lstStyle/>
          <a:p>
            <a:pPr lvl="0">
              <a:lnSpc>
                <a:spcPct val="114000"/>
              </a:lnSpc>
              <a:spcAft>
                <a:spcPts val="1200"/>
              </a:spcAft>
            </a:pPr>
            <a:r>
              <a:rPr lang="fr-FR" sz="2000" dirty="0">
                <a:solidFill>
                  <a:schemeClr val="accent3">
                    <a:lumMod val="50000"/>
                  </a:schemeClr>
                </a:solidFill>
              </a:rPr>
              <a:t>Plusieurs recommandations </a:t>
            </a:r>
            <a:r>
              <a:rPr lang="fr-FR" sz="2000" dirty="0" smtClean="0">
                <a:solidFill>
                  <a:schemeClr val="accent3">
                    <a:lumMod val="50000"/>
                  </a:schemeClr>
                </a:solidFill>
              </a:rPr>
              <a:t>s’adressaient </a:t>
            </a:r>
            <a:r>
              <a:rPr lang="fr-FR" sz="2000" dirty="0">
                <a:solidFill>
                  <a:schemeClr val="accent3">
                    <a:lumMod val="50000"/>
                  </a:schemeClr>
                </a:solidFill>
              </a:rPr>
              <a:t>principalement au </a:t>
            </a:r>
            <a:r>
              <a:rPr lang="fr-FR" sz="2000" b="1" dirty="0">
                <a:solidFill>
                  <a:schemeClr val="accent3">
                    <a:lumMod val="50000"/>
                  </a:schemeClr>
                </a:solidFill>
              </a:rPr>
              <a:t>ministère </a:t>
            </a:r>
            <a:r>
              <a:rPr lang="fr-FR" sz="2000" b="1" dirty="0" smtClean="0">
                <a:solidFill>
                  <a:schemeClr val="accent3">
                    <a:lumMod val="50000"/>
                  </a:schemeClr>
                </a:solidFill>
              </a:rPr>
              <a:t>du Procureur général</a:t>
            </a:r>
            <a:r>
              <a:rPr lang="fr-FR" sz="2000" dirty="0" smtClean="0">
                <a:solidFill>
                  <a:schemeClr val="accent3">
                    <a:lumMod val="50000"/>
                  </a:schemeClr>
                </a:solidFill>
              </a:rPr>
              <a:t>, </a:t>
            </a:r>
            <a:r>
              <a:rPr lang="fr-FR" sz="2000" dirty="0">
                <a:solidFill>
                  <a:schemeClr val="accent3">
                    <a:lumMod val="50000"/>
                  </a:schemeClr>
                </a:solidFill>
              </a:rPr>
              <a:t>notamment </a:t>
            </a:r>
            <a:r>
              <a:rPr lang="en-CA" sz="2000" dirty="0" smtClean="0">
                <a:solidFill>
                  <a:schemeClr val="accent3">
                    <a:lumMod val="50000"/>
                  </a:schemeClr>
                </a:solidFill>
              </a:rPr>
              <a:t>:</a:t>
            </a:r>
            <a:endParaRPr lang="en-CA" sz="2000" dirty="0">
              <a:solidFill>
                <a:schemeClr val="accent3">
                  <a:lumMod val="50000"/>
                </a:schemeClr>
              </a:solidFill>
            </a:endParaRPr>
          </a:p>
          <a:p>
            <a:pPr marL="742950" lvl="1" indent="-285750">
              <a:lnSpc>
                <a:spcPct val="114000"/>
              </a:lnSpc>
              <a:spcAft>
                <a:spcPts val="600"/>
              </a:spcAft>
              <a:buClr>
                <a:schemeClr val="accent1">
                  <a:lumMod val="75000"/>
                </a:schemeClr>
              </a:buClr>
              <a:buFont typeface="Arial" panose="020B0604020202020204" pitchFamily="34" charset="0"/>
              <a:buChar char="•"/>
            </a:pPr>
            <a:r>
              <a:rPr lang="fr-FR" dirty="0">
                <a:solidFill>
                  <a:schemeClr val="accent3">
                    <a:lumMod val="50000"/>
                  </a:schemeClr>
                </a:solidFill>
              </a:rPr>
              <a:t>Fournir des services en français en se fondant sur la notion de l’</a:t>
            </a:r>
            <a:r>
              <a:rPr lang="fr-FR" b="1" dirty="0">
                <a:solidFill>
                  <a:schemeClr val="accent3">
                    <a:lumMod val="50000"/>
                  </a:schemeClr>
                </a:solidFill>
              </a:rPr>
              <a:t>offre active</a:t>
            </a:r>
            <a:r>
              <a:rPr lang="en-CA" dirty="0" smtClean="0">
                <a:solidFill>
                  <a:schemeClr val="accent3">
                    <a:lumMod val="50000"/>
                  </a:schemeClr>
                </a:solidFill>
              </a:rPr>
              <a:t>;</a:t>
            </a:r>
          </a:p>
          <a:p>
            <a:pPr marL="742950" lvl="1" indent="-285750">
              <a:lnSpc>
                <a:spcPct val="114000"/>
              </a:lnSpc>
              <a:spcAft>
                <a:spcPts val="600"/>
              </a:spcAft>
              <a:buClr>
                <a:schemeClr val="accent1">
                  <a:lumMod val="75000"/>
                </a:schemeClr>
              </a:buClr>
              <a:buFont typeface="Arial" panose="020B0604020202020204" pitchFamily="34" charset="0"/>
              <a:buChar char="•"/>
            </a:pPr>
            <a:r>
              <a:rPr lang="fr-FR" dirty="0">
                <a:solidFill>
                  <a:schemeClr val="accent3">
                    <a:lumMod val="50000"/>
                  </a:schemeClr>
                </a:solidFill>
              </a:rPr>
              <a:t>Adopter un</a:t>
            </a:r>
            <a:r>
              <a:rPr lang="fr-FR" b="1" dirty="0">
                <a:solidFill>
                  <a:schemeClr val="accent3">
                    <a:lumMod val="50000"/>
                  </a:schemeClr>
                </a:solidFill>
              </a:rPr>
              <a:t> objectif de service clair </a:t>
            </a:r>
            <a:r>
              <a:rPr lang="fr-FR" dirty="0">
                <a:solidFill>
                  <a:schemeClr val="accent3">
                    <a:lumMod val="50000"/>
                  </a:schemeClr>
                </a:solidFill>
              </a:rPr>
              <a:t>pour le Ministère</a:t>
            </a:r>
            <a:r>
              <a:rPr lang="en-CA" dirty="0" smtClean="0">
                <a:solidFill>
                  <a:schemeClr val="accent3">
                    <a:lumMod val="50000"/>
                  </a:schemeClr>
                </a:solidFill>
              </a:rPr>
              <a:t>;</a:t>
            </a:r>
          </a:p>
          <a:p>
            <a:pPr marL="742950" lvl="1" indent="-285750">
              <a:lnSpc>
                <a:spcPct val="114000"/>
              </a:lnSpc>
              <a:spcAft>
                <a:spcPts val="600"/>
              </a:spcAft>
              <a:buClr>
                <a:schemeClr val="accent1">
                  <a:lumMod val="75000"/>
                </a:schemeClr>
              </a:buClr>
              <a:buFont typeface="Arial" panose="020B0604020202020204" pitchFamily="34" charset="0"/>
              <a:buChar char="•"/>
            </a:pPr>
            <a:r>
              <a:rPr lang="fr-FR" dirty="0">
                <a:solidFill>
                  <a:schemeClr val="accent3">
                    <a:lumMod val="50000"/>
                  </a:schemeClr>
                </a:solidFill>
              </a:rPr>
              <a:t>Recourir à la </a:t>
            </a:r>
            <a:r>
              <a:rPr lang="fr-FR" b="1" dirty="0">
                <a:solidFill>
                  <a:schemeClr val="accent3">
                    <a:lumMod val="50000"/>
                  </a:schemeClr>
                </a:solidFill>
              </a:rPr>
              <a:t>technologie</a:t>
            </a:r>
            <a:r>
              <a:rPr lang="fr-FR" dirty="0">
                <a:solidFill>
                  <a:schemeClr val="accent3">
                    <a:lumMod val="50000"/>
                  </a:schemeClr>
                </a:solidFill>
              </a:rPr>
              <a:t> et à d’autres solutions innovatrices pour fournir des SEF sans délai ni frais supplémentaires</a:t>
            </a:r>
            <a:r>
              <a:rPr lang="en-CA" dirty="0" smtClean="0">
                <a:solidFill>
                  <a:schemeClr val="accent3">
                    <a:lumMod val="50000"/>
                  </a:schemeClr>
                </a:solidFill>
              </a:rPr>
              <a:t>;</a:t>
            </a:r>
          </a:p>
          <a:p>
            <a:pPr marL="742950" lvl="1" indent="-285750">
              <a:lnSpc>
                <a:spcPct val="114000"/>
              </a:lnSpc>
              <a:spcAft>
                <a:spcPts val="600"/>
              </a:spcAft>
              <a:buClr>
                <a:schemeClr val="accent1">
                  <a:lumMod val="75000"/>
                </a:schemeClr>
              </a:buClr>
              <a:buFont typeface="Arial" panose="020B0604020202020204" pitchFamily="34" charset="0"/>
              <a:buChar char="•"/>
            </a:pPr>
            <a:r>
              <a:rPr lang="fr-FR" b="1" dirty="0">
                <a:solidFill>
                  <a:schemeClr val="accent3">
                    <a:lumMod val="50000"/>
                  </a:schemeClr>
                </a:solidFill>
              </a:rPr>
              <a:t>Sensibiliser</a:t>
            </a:r>
            <a:r>
              <a:rPr lang="fr-FR" dirty="0">
                <a:solidFill>
                  <a:schemeClr val="accent3">
                    <a:lumMod val="50000"/>
                  </a:schemeClr>
                </a:solidFill>
              </a:rPr>
              <a:t> davantage </a:t>
            </a:r>
            <a:r>
              <a:rPr lang="fr-FR" b="1" dirty="0">
                <a:solidFill>
                  <a:schemeClr val="accent3">
                    <a:lumMod val="50000"/>
                  </a:schemeClr>
                </a:solidFill>
              </a:rPr>
              <a:t>le public </a:t>
            </a:r>
            <a:r>
              <a:rPr lang="fr-FR" dirty="0">
                <a:solidFill>
                  <a:schemeClr val="accent3">
                    <a:lumMod val="50000"/>
                  </a:schemeClr>
                </a:solidFill>
              </a:rPr>
              <a:t>au sujet des droits linguistiques des francophones</a:t>
            </a:r>
            <a:r>
              <a:rPr lang="en-CA" dirty="0" smtClean="0">
                <a:solidFill>
                  <a:schemeClr val="accent3">
                    <a:lumMod val="50000"/>
                  </a:schemeClr>
                </a:solidFill>
              </a:rPr>
              <a:t>;</a:t>
            </a:r>
          </a:p>
          <a:p>
            <a:pPr marL="742950" lvl="1" indent="-285750">
              <a:lnSpc>
                <a:spcPct val="114000"/>
              </a:lnSpc>
              <a:spcAft>
                <a:spcPts val="600"/>
              </a:spcAft>
              <a:buClr>
                <a:schemeClr val="accent1">
                  <a:lumMod val="75000"/>
                </a:schemeClr>
              </a:buClr>
              <a:buFont typeface="Arial" panose="020B0604020202020204" pitchFamily="34" charset="0"/>
              <a:buChar char="•"/>
            </a:pPr>
            <a:r>
              <a:rPr lang="fr-FR" dirty="0">
                <a:solidFill>
                  <a:schemeClr val="accent3">
                    <a:lumMod val="50000"/>
                  </a:schemeClr>
                </a:solidFill>
              </a:rPr>
              <a:t>Aider les usagers des tribunaux à </a:t>
            </a:r>
            <a:r>
              <a:rPr lang="fr-FR" b="1" dirty="0">
                <a:solidFill>
                  <a:schemeClr val="accent3">
                    <a:lumMod val="50000"/>
                  </a:schemeClr>
                </a:solidFill>
              </a:rPr>
              <a:t>s’orienter dans le système judiciaire </a:t>
            </a:r>
            <a:r>
              <a:rPr lang="fr-FR" dirty="0">
                <a:solidFill>
                  <a:schemeClr val="accent3">
                    <a:lumMod val="50000"/>
                  </a:schemeClr>
                </a:solidFill>
              </a:rPr>
              <a:t>en français</a:t>
            </a:r>
            <a:r>
              <a:rPr lang="en-CA" dirty="0" smtClean="0">
                <a:solidFill>
                  <a:schemeClr val="accent3">
                    <a:lumMod val="50000"/>
                  </a:schemeClr>
                </a:solidFill>
              </a:rPr>
              <a:t>;</a:t>
            </a:r>
          </a:p>
          <a:p>
            <a:pPr marL="742950" lvl="1" indent="-285750">
              <a:lnSpc>
                <a:spcPct val="114000"/>
              </a:lnSpc>
              <a:spcAft>
                <a:spcPts val="600"/>
              </a:spcAft>
              <a:buClr>
                <a:schemeClr val="accent1">
                  <a:lumMod val="75000"/>
                </a:schemeClr>
              </a:buClr>
              <a:buFont typeface="Arial" panose="020B0604020202020204" pitchFamily="34" charset="0"/>
              <a:buChar char="•"/>
            </a:pPr>
            <a:r>
              <a:rPr lang="fr-FR" dirty="0">
                <a:solidFill>
                  <a:schemeClr val="accent3">
                    <a:lumMod val="50000"/>
                  </a:schemeClr>
                </a:solidFill>
              </a:rPr>
              <a:t>Promouvoir un </a:t>
            </a:r>
            <a:r>
              <a:rPr lang="fr-FR" b="1" dirty="0">
                <a:solidFill>
                  <a:schemeClr val="accent3">
                    <a:lumMod val="50000"/>
                  </a:schemeClr>
                </a:solidFill>
              </a:rPr>
              <a:t>échange d’idées </a:t>
            </a:r>
            <a:r>
              <a:rPr lang="fr-FR" dirty="0">
                <a:solidFill>
                  <a:schemeClr val="accent3">
                    <a:lumMod val="50000"/>
                  </a:schemeClr>
                </a:solidFill>
              </a:rPr>
              <a:t>visant à améliorer la prestation des </a:t>
            </a:r>
            <a:r>
              <a:rPr lang="fr-FR" dirty="0" smtClean="0">
                <a:solidFill>
                  <a:schemeClr val="accent3">
                    <a:lumMod val="50000"/>
                  </a:schemeClr>
                </a:solidFill>
              </a:rPr>
              <a:t>SEF</a:t>
            </a:r>
            <a:r>
              <a:rPr lang="en-CA" dirty="0">
                <a:solidFill>
                  <a:schemeClr val="accent3">
                    <a:lumMod val="50000"/>
                  </a:schemeClr>
                </a:solidFill>
              </a:rPr>
              <a:t>;</a:t>
            </a:r>
            <a:endParaRPr lang="en-CA" dirty="0" smtClean="0">
              <a:solidFill>
                <a:schemeClr val="accent3">
                  <a:lumMod val="50000"/>
                </a:schemeClr>
              </a:solidFill>
            </a:endParaRPr>
          </a:p>
          <a:p>
            <a:pPr marL="742950" lvl="1" indent="-285750">
              <a:lnSpc>
                <a:spcPct val="114000"/>
              </a:lnSpc>
              <a:spcAft>
                <a:spcPts val="600"/>
              </a:spcAft>
              <a:buClr>
                <a:schemeClr val="accent1">
                  <a:lumMod val="75000"/>
                </a:schemeClr>
              </a:buClr>
              <a:buFont typeface="Arial" panose="020B0604020202020204" pitchFamily="34" charset="0"/>
              <a:buChar char="•"/>
            </a:pPr>
            <a:r>
              <a:rPr lang="fr-FR" b="1" dirty="0">
                <a:solidFill>
                  <a:schemeClr val="accent3">
                    <a:lumMod val="50000"/>
                  </a:schemeClr>
                </a:solidFill>
              </a:rPr>
              <a:t>Réviser </a:t>
            </a:r>
            <a:r>
              <a:rPr lang="fr-FR" dirty="0">
                <a:solidFill>
                  <a:schemeClr val="accent3">
                    <a:lumMod val="50000"/>
                  </a:schemeClr>
                </a:solidFill>
              </a:rPr>
              <a:t>les formulaires, modèles et procédures pour assurer la prestation de SEF appropriés à tous les stades de contact avec le système judiciaire à la première occasion</a:t>
            </a:r>
            <a:r>
              <a:rPr lang="en-CA" dirty="0" smtClean="0">
                <a:solidFill>
                  <a:schemeClr val="accent3">
                    <a:lumMod val="50000"/>
                  </a:schemeClr>
                </a:solidFill>
              </a:rPr>
              <a:t>.</a:t>
            </a:r>
            <a:endParaRPr lang="en-CA" dirty="0">
              <a:solidFill>
                <a:schemeClr val="accent3">
                  <a:lumMod val="50000"/>
                </a:schemeClr>
              </a:solidFill>
            </a:endParaRPr>
          </a:p>
          <a:p>
            <a:pPr lvl="0"/>
            <a:endParaRPr lang="en-CA" sz="1600" dirty="0"/>
          </a:p>
        </p:txBody>
      </p:sp>
    </p:spTree>
    <p:extLst>
      <p:ext uri="{BB962C8B-B14F-4D97-AF65-F5344CB8AC3E}">
        <p14:creationId xmlns:p14="http://schemas.microsoft.com/office/powerpoint/2010/main" val="11403012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827584" y="188640"/>
            <a:ext cx="7776864" cy="1008007"/>
          </a:xfrm>
          <a:solidFill>
            <a:schemeClr val="accent1"/>
          </a:solidFill>
        </p:spPr>
        <p:txBody>
          <a:bodyPr>
            <a:normAutofit fontScale="90000"/>
          </a:bodyPr>
          <a:lstStyle/>
          <a:p>
            <a:pPr algn="ctr"/>
            <a:r>
              <a:rPr lang="fr-CA" dirty="0" smtClean="0">
                <a:solidFill>
                  <a:schemeClr val="tx1"/>
                </a:solidFill>
              </a:rPr>
              <a:t/>
            </a:r>
            <a:br>
              <a:rPr lang="fr-CA" dirty="0" smtClean="0">
                <a:solidFill>
                  <a:schemeClr val="tx1"/>
                </a:solidFill>
              </a:rPr>
            </a:br>
            <a:r>
              <a:rPr lang="en-CA" sz="3600" dirty="0" smtClean="0">
                <a:solidFill>
                  <a:schemeClr val="tx1"/>
                </a:solidFill>
                <a:effectLst>
                  <a:outerShdw blurRad="38100" dist="38100" dir="2700000" algn="tl">
                    <a:srgbClr val="000000">
                      <a:alpha val="43137"/>
                    </a:srgbClr>
                  </a:outerShdw>
                </a:effectLst>
                <a:latin typeface="+mn-lt"/>
              </a:rPr>
              <a:t/>
            </a:r>
            <a:br>
              <a:rPr lang="en-CA" sz="3600" dirty="0" smtClean="0">
                <a:solidFill>
                  <a:schemeClr val="tx1"/>
                </a:solidFill>
                <a:effectLst>
                  <a:outerShdw blurRad="38100" dist="38100" dir="2700000" algn="tl">
                    <a:srgbClr val="000000">
                      <a:alpha val="43137"/>
                    </a:srgbClr>
                  </a:outerShdw>
                </a:effectLst>
                <a:latin typeface="+mn-lt"/>
              </a:rPr>
            </a:br>
            <a:r>
              <a:rPr lang="fr-CA" sz="3100" dirty="0">
                <a:solidFill>
                  <a:schemeClr val="bg1"/>
                </a:solidFill>
                <a:effectLst>
                  <a:outerShdw blurRad="38100" dist="38100" dir="2700000" algn="tl">
                    <a:srgbClr val="000000">
                      <a:alpha val="43137"/>
                    </a:srgbClr>
                  </a:outerShdw>
                </a:effectLst>
                <a:latin typeface="+mn-lt"/>
              </a:rPr>
              <a:t>Recommandations adressées </a:t>
            </a:r>
            <a:r>
              <a:rPr lang="fr-CA" sz="3100" dirty="0" smtClean="0">
                <a:solidFill>
                  <a:schemeClr val="bg1"/>
                </a:solidFill>
                <a:effectLst>
                  <a:outerShdw blurRad="38100" dist="38100" dir="2700000" algn="tl">
                    <a:srgbClr val="000000">
                      <a:alpha val="43137"/>
                    </a:srgbClr>
                  </a:outerShdw>
                </a:effectLst>
                <a:latin typeface="+mn-lt"/>
              </a:rPr>
              <a:t>à la magistrature, </a:t>
            </a:r>
            <a:r>
              <a:rPr lang="fr-CA" sz="3100" dirty="0" smtClean="0">
                <a:solidFill>
                  <a:schemeClr val="bg1"/>
                </a:solidFill>
                <a:effectLst>
                  <a:outerShdw blurRad="38100" dist="38100" dir="2700000" algn="tl">
                    <a:srgbClr val="000000">
                      <a:alpha val="43137"/>
                    </a:srgbClr>
                  </a:outerShdw>
                </a:effectLst>
                <a:latin typeface="+mn-lt"/>
              </a:rPr>
              <a:t/>
            </a:r>
            <a:br>
              <a:rPr lang="fr-CA" sz="3100" dirty="0" smtClean="0">
                <a:solidFill>
                  <a:schemeClr val="bg1"/>
                </a:solidFill>
                <a:effectLst>
                  <a:outerShdw blurRad="38100" dist="38100" dir="2700000" algn="tl">
                    <a:srgbClr val="000000">
                      <a:alpha val="43137"/>
                    </a:srgbClr>
                  </a:outerShdw>
                </a:effectLst>
                <a:latin typeface="+mn-lt"/>
              </a:rPr>
            </a:br>
            <a:r>
              <a:rPr lang="fr-CA" sz="3100" dirty="0" smtClean="0">
                <a:solidFill>
                  <a:schemeClr val="bg1"/>
                </a:solidFill>
                <a:effectLst>
                  <a:outerShdw blurRad="38100" dist="38100" dir="2700000" algn="tl">
                    <a:srgbClr val="000000">
                      <a:alpha val="43137"/>
                    </a:srgbClr>
                  </a:outerShdw>
                </a:effectLst>
                <a:latin typeface="+mn-lt"/>
              </a:rPr>
              <a:t>aux </a:t>
            </a:r>
            <a:r>
              <a:rPr lang="fr-CA" sz="3100" dirty="0" smtClean="0">
                <a:solidFill>
                  <a:schemeClr val="bg1"/>
                </a:solidFill>
                <a:effectLst>
                  <a:outerShdw blurRad="38100" dist="38100" dir="2700000" algn="tl">
                    <a:srgbClr val="000000">
                      <a:alpha val="43137"/>
                    </a:srgbClr>
                  </a:outerShdw>
                </a:effectLst>
                <a:latin typeface="+mn-lt"/>
              </a:rPr>
              <a:t>avocats et aux autres intervenants</a:t>
            </a:r>
            <a:endParaRPr lang="en-US" sz="6000" dirty="0" smtClean="0">
              <a:solidFill>
                <a:schemeClr val="bg1"/>
              </a:solidFill>
              <a:latin typeface="+mn-lt"/>
            </a:endParaRPr>
          </a:p>
        </p:txBody>
      </p:sp>
      <p:sp>
        <p:nvSpPr>
          <p:cNvPr id="3" name="Slide Number Placeholder 2"/>
          <p:cNvSpPr>
            <a:spLocks noGrp="1"/>
          </p:cNvSpPr>
          <p:nvPr>
            <p:ph type="sldNum" sz="quarter" idx="12"/>
          </p:nvPr>
        </p:nvSpPr>
        <p:spPr/>
        <p:txBody>
          <a:bodyPr/>
          <a:lstStyle/>
          <a:p>
            <a:fld id="{52369E36-EEAB-4EB5-A996-BEEB5D44FE03}" type="slidenum">
              <a:rPr lang="en-CA" smtClean="0">
                <a:solidFill>
                  <a:schemeClr val="bg1"/>
                </a:solidFill>
              </a:rPr>
              <a:t>5</a:t>
            </a:fld>
            <a:endParaRPr lang="en-CA" dirty="0">
              <a:solidFill>
                <a:schemeClr val="bg1"/>
              </a:solidFill>
            </a:endParaRPr>
          </a:p>
        </p:txBody>
      </p:sp>
      <p:sp>
        <p:nvSpPr>
          <p:cNvPr id="5" name="Rectangle 4"/>
          <p:cNvSpPr/>
          <p:nvPr/>
        </p:nvSpPr>
        <p:spPr>
          <a:xfrm>
            <a:off x="755576" y="1196752"/>
            <a:ext cx="7992888" cy="5621154"/>
          </a:xfrm>
          <a:prstGeom prst="rect">
            <a:avLst/>
          </a:prstGeom>
        </p:spPr>
        <p:txBody>
          <a:bodyPr wrap="square">
            <a:spAutoFit/>
          </a:bodyPr>
          <a:lstStyle/>
          <a:p>
            <a:pPr marL="285750" lvl="0" indent="-285750">
              <a:lnSpc>
                <a:spcPct val="114000"/>
              </a:lnSpc>
              <a:spcAft>
                <a:spcPts val="600"/>
              </a:spcAft>
              <a:buClr>
                <a:schemeClr val="accent1">
                  <a:lumMod val="75000"/>
                </a:schemeClr>
              </a:buClr>
              <a:buFont typeface="Arial" panose="020B0604020202020204" pitchFamily="34" charset="0"/>
              <a:buChar char="•"/>
            </a:pPr>
            <a:r>
              <a:rPr lang="fr-CA" dirty="0">
                <a:solidFill>
                  <a:schemeClr val="accent3">
                    <a:lumMod val="50000"/>
                  </a:schemeClr>
                </a:solidFill>
              </a:rPr>
              <a:t>Certaines recommandations s’adressaient principalement à la </a:t>
            </a:r>
            <a:r>
              <a:rPr lang="fr-CA" b="1" dirty="0">
                <a:solidFill>
                  <a:schemeClr val="accent3">
                    <a:lumMod val="50000"/>
                  </a:schemeClr>
                </a:solidFill>
              </a:rPr>
              <a:t>magistrature</a:t>
            </a:r>
            <a:r>
              <a:rPr lang="fr-CA" dirty="0">
                <a:solidFill>
                  <a:schemeClr val="accent3">
                    <a:lumMod val="50000"/>
                  </a:schemeClr>
                </a:solidFill>
              </a:rPr>
              <a:t> </a:t>
            </a:r>
            <a:r>
              <a:rPr lang="fr-CA" dirty="0" smtClean="0">
                <a:solidFill>
                  <a:schemeClr val="accent3">
                    <a:lumMod val="50000"/>
                  </a:schemeClr>
                </a:solidFill>
              </a:rPr>
              <a:t>concernant </a:t>
            </a:r>
            <a:r>
              <a:rPr lang="en-CA" dirty="0" smtClean="0">
                <a:solidFill>
                  <a:schemeClr val="accent3">
                    <a:lumMod val="50000"/>
                  </a:schemeClr>
                </a:solidFill>
              </a:rPr>
              <a:t>:</a:t>
            </a:r>
            <a:endParaRPr lang="en-CA" sz="1050" dirty="0" smtClean="0">
              <a:solidFill>
                <a:schemeClr val="accent3">
                  <a:lumMod val="50000"/>
                </a:schemeClr>
              </a:solidFill>
            </a:endParaRPr>
          </a:p>
          <a:p>
            <a:pPr marL="742950" lvl="1" indent="-285750">
              <a:lnSpc>
                <a:spcPct val="114000"/>
              </a:lnSpc>
              <a:buClr>
                <a:schemeClr val="accent1">
                  <a:lumMod val="75000"/>
                </a:schemeClr>
              </a:buClr>
              <a:buFont typeface="Arial" panose="020B0604020202020204" pitchFamily="34" charset="0"/>
              <a:buChar char="•"/>
            </a:pPr>
            <a:r>
              <a:rPr lang="fr-CA" sz="1600" dirty="0">
                <a:solidFill>
                  <a:schemeClr val="accent3">
                    <a:lumMod val="50000"/>
                  </a:schemeClr>
                </a:solidFill>
              </a:rPr>
              <a:t>l’éducation et les ressources en matière de droits linguistiques des francophones</a:t>
            </a:r>
            <a:r>
              <a:rPr lang="en-CA" sz="1600" dirty="0" smtClean="0">
                <a:solidFill>
                  <a:schemeClr val="accent3">
                    <a:lumMod val="50000"/>
                  </a:schemeClr>
                </a:solidFill>
              </a:rPr>
              <a:t>,</a:t>
            </a:r>
            <a:endParaRPr lang="en-CA" sz="1000" dirty="0" smtClean="0">
              <a:solidFill>
                <a:schemeClr val="accent3">
                  <a:lumMod val="50000"/>
                </a:schemeClr>
              </a:solidFill>
            </a:endParaRPr>
          </a:p>
          <a:p>
            <a:pPr marL="742950" lvl="1" indent="-285750">
              <a:lnSpc>
                <a:spcPct val="114000"/>
              </a:lnSpc>
              <a:spcAft>
                <a:spcPts val="600"/>
              </a:spcAft>
              <a:buClr>
                <a:schemeClr val="accent1">
                  <a:lumMod val="75000"/>
                </a:schemeClr>
              </a:buClr>
              <a:buFont typeface="Arial" panose="020B0604020202020204" pitchFamily="34" charset="0"/>
              <a:buChar char="•"/>
            </a:pPr>
            <a:r>
              <a:rPr lang="fr-CA" sz="1600" dirty="0">
                <a:solidFill>
                  <a:schemeClr val="accent3">
                    <a:lumMod val="50000"/>
                  </a:schemeClr>
                </a:solidFill>
              </a:rPr>
              <a:t>l’évaluation du besoin de fonctionnaires judiciaires bilingues</a:t>
            </a:r>
            <a:r>
              <a:rPr lang="en-CA" sz="1600" dirty="0" smtClean="0">
                <a:solidFill>
                  <a:schemeClr val="accent3">
                    <a:lumMod val="50000"/>
                  </a:schemeClr>
                </a:solidFill>
              </a:rPr>
              <a:t>.</a:t>
            </a:r>
            <a:endParaRPr lang="en-CA" sz="1000" dirty="0">
              <a:solidFill>
                <a:schemeClr val="accent3">
                  <a:lumMod val="50000"/>
                </a:schemeClr>
              </a:solidFill>
            </a:endParaRPr>
          </a:p>
          <a:p>
            <a:pPr marL="285750" indent="-285750">
              <a:lnSpc>
                <a:spcPct val="114000"/>
              </a:lnSpc>
              <a:spcAft>
                <a:spcPts val="600"/>
              </a:spcAft>
              <a:buClr>
                <a:schemeClr val="accent1">
                  <a:lumMod val="75000"/>
                </a:schemeClr>
              </a:buClr>
              <a:buFont typeface="Arial" panose="020B0604020202020204" pitchFamily="34" charset="0"/>
              <a:buChar char="•"/>
            </a:pPr>
            <a:r>
              <a:rPr lang="fr-CA" dirty="0">
                <a:solidFill>
                  <a:schemeClr val="accent3">
                    <a:lumMod val="50000"/>
                  </a:schemeClr>
                </a:solidFill>
              </a:rPr>
              <a:t>Les recommandations envisageaient également des relations de travail étroites entre la </a:t>
            </a:r>
            <a:r>
              <a:rPr lang="fr-CA" b="1" dirty="0">
                <a:solidFill>
                  <a:schemeClr val="accent3">
                    <a:lumMod val="50000"/>
                  </a:schemeClr>
                </a:solidFill>
              </a:rPr>
              <a:t>magistrature et le Ministère </a:t>
            </a:r>
            <a:r>
              <a:rPr lang="fr-CA" dirty="0">
                <a:solidFill>
                  <a:schemeClr val="accent3">
                    <a:lumMod val="50000"/>
                  </a:schemeClr>
                </a:solidFill>
              </a:rPr>
              <a:t>en matière de SEF, y compris la responsabilité particulière en matière de SEF</a:t>
            </a:r>
            <a:r>
              <a:rPr lang="en-CA" dirty="0" smtClean="0">
                <a:solidFill>
                  <a:schemeClr val="accent3">
                    <a:lumMod val="50000"/>
                  </a:schemeClr>
                </a:solidFill>
              </a:rPr>
              <a:t>. </a:t>
            </a:r>
            <a:endParaRPr lang="en-CA" sz="1050" dirty="0">
              <a:solidFill>
                <a:schemeClr val="accent3">
                  <a:lumMod val="50000"/>
                </a:schemeClr>
              </a:solidFill>
            </a:endParaRPr>
          </a:p>
          <a:p>
            <a:pPr marL="285750" indent="-285750">
              <a:lnSpc>
                <a:spcPct val="114000"/>
              </a:lnSpc>
              <a:spcAft>
                <a:spcPts val="600"/>
              </a:spcAft>
              <a:buClr>
                <a:schemeClr val="accent1">
                  <a:lumMod val="75000"/>
                </a:schemeClr>
              </a:buClr>
              <a:buFont typeface="Arial" panose="020B0604020202020204" pitchFamily="34" charset="0"/>
              <a:buChar char="•"/>
            </a:pPr>
            <a:r>
              <a:rPr lang="fr-CA" dirty="0" smtClean="0">
                <a:solidFill>
                  <a:schemeClr val="accent3">
                    <a:lumMod val="50000"/>
                  </a:schemeClr>
                </a:solidFill>
              </a:rPr>
              <a:t>Les recommandations qui s’adressaient </a:t>
            </a:r>
            <a:r>
              <a:rPr lang="fr-CA" dirty="0">
                <a:solidFill>
                  <a:schemeClr val="accent3">
                    <a:lumMod val="50000"/>
                  </a:schemeClr>
                </a:solidFill>
              </a:rPr>
              <a:t>principalement au </a:t>
            </a:r>
            <a:r>
              <a:rPr lang="fr-CA" b="1" dirty="0">
                <a:solidFill>
                  <a:schemeClr val="accent3">
                    <a:lumMod val="50000"/>
                  </a:schemeClr>
                </a:solidFill>
              </a:rPr>
              <a:t>ministre fédéral de la Justice </a:t>
            </a:r>
            <a:r>
              <a:rPr lang="fr-CA" dirty="0" smtClean="0">
                <a:solidFill>
                  <a:schemeClr val="accent3">
                    <a:lumMod val="50000"/>
                  </a:schemeClr>
                </a:solidFill>
              </a:rPr>
              <a:t>se rapportaient aux </a:t>
            </a:r>
            <a:r>
              <a:rPr lang="fr-CA" dirty="0">
                <a:solidFill>
                  <a:schemeClr val="accent3">
                    <a:lumMod val="50000"/>
                  </a:schemeClr>
                </a:solidFill>
              </a:rPr>
              <a:t>nominations fédérales de juges bilingues et à d’éventuelles modifications au </a:t>
            </a:r>
            <a:r>
              <a:rPr lang="fr-CA" i="1" dirty="0">
                <a:solidFill>
                  <a:schemeClr val="accent3">
                    <a:lumMod val="50000"/>
                  </a:schemeClr>
                </a:solidFill>
              </a:rPr>
              <a:t>Code criminel</a:t>
            </a:r>
            <a:r>
              <a:rPr lang="en-CA" i="1" dirty="0" smtClean="0">
                <a:solidFill>
                  <a:schemeClr val="accent3">
                    <a:lumMod val="50000"/>
                  </a:schemeClr>
                </a:solidFill>
              </a:rPr>
              <a:t>.</a:t>
            </a:r>
            <a:endParaRPr lang="en-CA" sz="1050" dirty="0">
              <a:solidFill>
                <a:schemeClr val="accent3">
                  <a:lumMod val="50000"/>
                </a:schemeClr>
              </a:solidFill>
            </a:endParaRPr>
          </a:p>
          <a:p>
            <a:pPr marL="285750" indent="-285750">
              <a:lnSpc>
                <a:spcPct val="114000"/>
              </a:lnSpc>
              <a:spcAft>
                <a:spcPts val="600"/>
              </a:spcAft>
              <a:buClr>
                <a:schemeClr val="accent1">
                  <a:lumMod val="75000"/>
                </a:schemeClr>
              </a:buClr>
              <a:buFont typeface="Arial" panose="020B0604020202020204" pitchFamily="34" charset="0"/>
              <a:buChar char="•"/>
            </a:pPr>
            <a:r>
              <a:rPr lang="fr-CA" dirty="0">
                <a:solidFill>
                  <a:schemeClr val="accent3">
                    <a:lumMod val="50000"/>
                  </a:schemeClr>
                </a:solidFill>
              </a:rPr>
              <a:t>Quelques recommandations</a:t>
            </a:r>
            <a:r>
              <a:rPr lang="en-CA" dirty="0">
                <a:solidFill>
                  <a:schemeClr val="accent3">
                    <a:lumMod val="50000"/>
                  </a:schemeClr>
                </a:solidFill>
              </a:rPr>
              <a:t> </a:t>
            </a:r>
            <a:r>
              <a:rPr lang="fr-CA" dirty="0">
                <a:solidFill>
                  <a:schemeClr val="accent3">
                    <a:lumMod val="50000"/>
                  </a:schemeClr>
                </a:solidFill>
              </a:rPr>
              <a:t>s’adressaient en grande partie aux</a:t>
            </a:r>
            <a:r>
              <a:rPr lang="fr-CA" b="1" dirty="0">
                <a:solidFill>
                  <a:schemeClr val="accent3">
                    <a:lumMod val="50000"/>
                  </a:schemeClr>
                </a:solidFill>
              </a:rPr>
              <a:t> associations d’avocats, au Barreau et à d’autres intervenants dans le domaine </a:t>
            </a:r>
            <a:r>
              <a:rPr lang="en-CA" b="1" dirty="0">
                <a:solidFill>
                  <a:schemeClr val="accent3">
                    <a:lumMod val="50000"/>
                  </a:schemeClr>
                </a:solidFill>
              </a:rPr>
              <a:t>de la justice </a:t>
            </a:r>
            <a:r>
              <a:rPr lang="fr-CA" dirty="0">
                <a:solidFill>
                  <a:schemeClr val="accent3">
                    <a:lumMod val="50000"/>
                  </a:schemeClr>
                </a:solidFill>
              </a:rPr>
              <a:t>relativement </a:t>
            </a:r>
            <a:r>
              <a:rPr lang="fr-CA" dirty="0" smtClean="0">
                <a:solidFill>
                  <a:schemeClr val="accent3">
                    <a:lumMod val="50000"/>
                  </a:schemeClr>
                </a:solidFill>
              </a:rPr>
              <a:t>aux </a:t>
            </a:r>
            <a:r>
              <a:rPr lang="fr-CA" dirty="0">
                <a:solidFill>
                  <a:schemeClr val="accent3">
                    <a:lumMod val="50000"/>
                  </a:schemeClr>
                </a:solidFill>
              </a:rPr>
              <a:t>procédures </a:t>
            </a:r>
            <a:r>
              <a:rPr lang="en-CA" dirty="0">
                <a:solidFill>
                  <a:schemeClr val="accent3">
                    <a:lumMod val="50000"/>
                  </a:schemeClr>
                </a:solidFill>
              </a:rPr>
              <a:t>pour </a:t>
            </a:r>
            <a:r>
              <a:rPr lang="fr-CA" dirty="0">
                <a:solidFill>
                  <a:schemeClr val="accent3">
                    <a:lumMod val="50000"/>
                  </a:schemeClr>
                </a:solidFill>
              </a:rPr>
              <a:t>s’assurer que les parties connaissent leurs droits </a:t>
            </a:r>
            <a:r>
              <a:rPr lang="fr-CA" dirty="0" smtClean="0">
                <a:solidFill>
                  <a:schemeClr val="accent3">
                    <a:lumMod val="50000"/>
                  </a:schemeClr>
                </a:solidFill>
              </a:rPr>
              <a:t>aux services en </a:t>
            </a:r>
            <a:r>
              <a:rPr lang="fr-CA" dirty="0">
                <a:solidFill>
                  <a:schemeClr val="accent3">
                    <a:lumMod val="50000"/>
                  </a:schemeClr>
                </a:solidFill>
              </a:rPr>
              <a:t>français à la première occasion et qu’il y a suffisamment d’avocats bilingues dans </a:t>
            </a:r>
            <a:r>
              <a:rPr lang="en-CA" dirty="0">
                <a:solidFill>
                  <a:schemeClr val="accent3">
                    <a:lumMod val="50000"/>
                  </a:schemeClr>
                </a:solidFill>
              </a:rPr>
              <a:t>la province.</a:t>
            </a:r>
            <a:endParaRPr lang="en-CA" sz="1050" dirty="0">
              <a:solidFill>
                <a:schemeClr val="accent3">
                  <a:lumMod val="50000"/>
                </a:schemeClr>
              </a:solidFill>
            </a:endParaRPr>
          </a:p>
          <a:p>
            <a:pPr marL="285750" indent="-285750">
              <a:lnSpc>
                <a:spcPct val="114000"/>
              </a:lnSpc>
              <a:buClr>
                <a:schemeClr val="accent1">
                  <a:lumMod val="75000"/>
                </a:schemeClr>
              </a:buClr>
              <a:buFont typeface="Arial" panose="020B0604020202020204" pitchFamily="34" charset="0"/>
              <a:buChar char="•"/>
            </a:pPr>
            <a:r>
              <a:rPr lang="fr-CA" dirty="0">
                <a:solidFill>
                  <a:schemeClr val="accent3">
                    <a:lumMod val="50000"/>
                  </a:schemeClr>
                </a:solidFill>
              </a:rPr>
              <a:t>Certaines recommandations s’adressaient aux </a:t>
            </a:r>
            <a:r>
              <a:rPr lang="fr-CA" b="1" dirty="0">
                <a:solidFill>
                  <a:schemeClr val="accent3">
                    <a:lumMod val="50000"/>
                  </a:schemeClr>
                </a:solidFill>
              </a:rPr>
              <a:t>tribunaux municipaux </a:t>
            </a:r>
            <a:r>
              <a:rPr lang="fr-CA" dirty="0">
                <a:solidFill>
                  <a:schemeClr val="accent3">
                    <a:lumMod val="50000"/>
                  </a:schemeClr>
                </a:solidFill>
              </a:rPr>
              <a:t>relativement à la prestation des SEF dans le contexte des infractions provinciales</a:t>
            </a:r>
            <a:r>
              <a:rPr lang="en-CA" dirty="0" smtClean="0">
                <a:solidFill>
                  <a:schemeClr val="accent3">
                    <a:lumMod val="50000"/>
                  </a:schemeClr>
                </a:solidFill>
              </a:rPr>
              <a:t>.</a:t>
            </a:r>
          </a:p>
          <a:p>
            <a:pPr algn="ctr"/>
            <a:endParaRPr lang="en-CA" sz="1050" dirty="0" smtClean="0"/>
          </a:p>
        </p:txBody>
      </p:sp>
    </p:spTree>
    <p:extLst>
      <p:ext uri="{BB962C8B-B14F-4D97-AF65-F5344CB8AC3E}">
        <p14:creationId xmlns:p14="http://schemas.microsoft.com/office/powerpoint/2010/main" val="29411469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83568" y="332656"/>
            <a:ext cx="7776864" cy="1080120"/>
          </a:xfrm>
          <a:solidFill>
            <a:schemeClr val="accent1"/>
          </a:solidFill>
        </p:spPr>
        <p:txBody>
          <a:bodyPr>
            <a:normAutofit fontScale="90000"/>
          </a:bodyPr>
          <a:lstStyle/>
          <a:p>
            <a:pPr algn="ctr"/>
            <a:r>
              <a:rPr lang="en-US" sz="3600" b="1" dirty="0" smtClean="0">
                <a:solidFill>
                  <a:srgbClr val="C00000"/>
                </a:solidFill>
                <a:effectLst>
                  <a:outerShdw blurRad="38100" dist="38100" dir="2700000" algn="tl">
                    <a:srgbClr val="000000">
                      <a:alpha val="43137"/>
                    </a:srgbClr>
                  </a:outerShdw>
                </a:effectLst>
                <a:latin typeface="+mn-lt"/>
                <a:ea typeface="Verdana" pitchFamily="34" charset="0"/>
                <a:cs typeface="Verdana" pitchFamily="34" charset="0"/>
              </a:rPr>
              <a:t/>
            </a:r>
            <a:br>
              <a:rPr lang="en-US" sz="3600" b="1" dirty="0" smtClean="0">
                <a:solidFill>
                  <a:srgbClr val="C00000"/>
                </a:solidFill>
                <a:effectLst>
                  <a:outerShdw blurRad="38100" dist="38100" dir="2700000" algn="tl">
                    <a:srgbClr val="000000">
                      <a:alpha val="43137"/>
                    </a:srgbClr>
                  </a:outerShdw>
                </a:effectLst>
                <a:latin typeface="+mn-lt"/>
                <a:ea typeface="Verdana" pitchFamily="34" charset="0"/>
                <a:cs typeface="Verdana" pitchFamily="34" charset="0"/>
              </a:rPr>
            </a:br>
            <a:r>
              <a:rPr lang="en-US" sz="3600" dirty="0">
                <a:solidFill>
                  <a:schemeClr val="tx1"/>
                </a:solidFill>
                <a:ea typeface="Verdana" pitchFamily="34" charset="0"/>
              </a:rPr>
              <a:t/>
            </a:r>
            <a:br>
              <a:rPr lang="en-US" sz="3600" dirty="0">
                <a:solidFill>
                  <a:schemeClr val="tx1"/>
                </a:solidFill>
                <a:ea typeface="Verdana" pitchFamily="34" charset="0"/>
              </a:rPr>
            </a:br>
            <a:r>
              <a:rPr lang="fr-CA" sz="3100" dirty="0" smtClean="0">
                <a:solidFill>
                  <a:schemeClr val="bg1"/>
                </a:solidFill>
                <a:effectLst>
                  <a:outerShdw blurRad="38100" dist="38100" dir="2700000" algn="tl">
                    <a:srgbClr val="000000">
                      <a:alpha val="43137"/>
                    </a:srgbClr>
                  </a:outerShdw>
                </a:effectLst>
                <a:latin typeface="+mn-lt"/>
                <a:ea typeface="Verdana" pitchFamily="34" charset="0"/>
              </a:rPr>
              <a:t>Comité </a:t>
            </a:r>
            <a:r>
              <a:rPr lang="fr-CA" sz="3100" dirty="0">
                <a:solidFill>
                  <a:schemeClr val="bg1"/>
                </a:solidFill>
                <a:effectLst>
                  <a:outerShdw blurRad="38100" dist="38100" dir="2700000" algn="tl">
                    <a:srgbClr val="000000">
                      <a:alpha val="43137"/>
                    </a:srgbClr>
                  </a:outerShdw>
                </a:effectLst>
                <a:latin typeface="+mn-lt"/>
                <a:ea typeface="Verdana" pitchFamily="34" charset="0"/>
              </a:rPr>
              <a:t>consultatif de la magistrature et du barreau </a:t>
            </a:r>
            <a:r>
              <a:rPr lang="fr-CA" sz="3100" dirty="0" smtClean="0">
                <a:solidFill>
                  <a:schemeClr val="bg1"/>
                </a:solidFill>
                <a:effectLst>
                  <a:outerShdw blurRad="38100" dist="38100" dir="2700000" algn="tl">
                    <a:srgbClr val="000000">
                      <a:alpha val="43137"/>
                    </a:srgbClr>
                  </a:outerShdw>
                </a:effectLst>
                <a:latin typeface="+mn-lt"/>
                <a:ea typeface="Verdana" pitchFamily="34" charset="0"/>
              </a:rPr>
              <a:t/>
            </a:r>
            <a:br>
              <a:rPr lang="fr-CA" sz="3100" dirty="0" smtClean="0">
                <a:solidFill>
                  <a:schemeClr val="bg1"/>
                </a:solidFill>
                <a:effectLst>
                  <a:outerShdw blurRad="38100" dist="38100" dir="2700000" algn="tl">
                    <a:srgbClr val="000000">
                      <a:alpha val="43137"/>
                    </a:srgbClr>
                  </a:outerShdw>
                </a:effectLst>
                <a:latin typeface="+mn-lt"/>
                <a:ea typeface="Verdana" pitchFamily="34" charset="0"/>
              </a:rPr>
            </a:br>
            <a:r>
              <a:rPr lang="fr-CA" sz="3100" dirty="0" smtClean="0">
                <a:solidFill>
                  <a:schemeClr val="bg1"/>
                </a:solidFill>
                <a:effectLst>
                  <a:outerShdw blurRad="38100" dist="38100" dir="2700000" algn="tl">
                    <a:srgbClr val="000000">
                      <a:alpha val="43137"/>
                    </a:srgbClr>
                  </a:outerShdw>
                </a:effectLst>
                <a:latin typeface="+mn-lt"/>
                <a:ea typeface="Verdana" pitchFamily="34" charset="0"/>
              </a:rPr>
              <a:t>sur </a:t>
            </a:r>
            <a:r>
              <a:rPr lang="fr-CA" sz="3100" dirty="0">
                <a:solidFill>
                  <a:schemeClr val="bg1"/>
                </a:solidFill>
                <a:effectLst>
                  <a:outerShdw blurRad="38100" dist="38100" dir="2700000" algn="tl">
                    <a:srgbClr val="000000">
                      <a:alpha val="43137"/>
                    </a:srgbClr>
                  </a:outerShdw>
                </a:effectLst>
                <a:latin typeface="+mn-lt"/>
                <a:ea typeface="Verdana" pitchFamily="34" charset="0"/>
              </a:rPr>
              <a:t>les services en français</a:t>
            </a:r>
            <a:endParaRPr lang="en-US" sz="3100" b="1" dirty="0" smtClean="0">
              <a:solidFill>
                <a:schemeClr val="bg1"/>
              </a:solidFill>
              <a:effectLst>
                <a:outerShdw blurRad="38100" dist="38100" dir="2700000" algn="tl">
                  <a:srgbClr val="000000">
                    <a:alpha val="43137"/>
                  </a:srgbClr>
                </a:outerShdw>
              </a:effectLst>
              <a:latin typeface="+mn-lt"/>
            </a:endParaRPr>
          </a:p>
        </p:txBody>
      </p:sp>
      <p:sp>
        <p:nvSpPr>
          <p:cNvPr id="3" name="Slide Number Placeholder 2"/>
          <p:cNvSpPr>
            <a:spLocks noGrp="1"/>
          </p:cNvSpPr>
          <p:nvPr>
            <p:ph type="sldNum" sz="quarter" idx="12"/>
          </p:nvPr>
        </p:nvSpPr>
        <p:spPr/>
        <p:txBody>
          <a:bodyPr/>
          <a:lstStyle/>
          <a:p>
            <a:fld id="{52369E36-EEAB-4EB5-A996-BEEB5D44FE03}" type="slidenum">
              <a:rPr lang="en-CA" smtClean="0">
                <a:solidFill>
                  <a:schemeClr val="bg1"/>
                </a:solidFill>
              </a:rPr>
              <a:t>6</a:t>
            </a:fld>
            <a:endParaRPr lang="en-CA" dirty="0">
              <a:solidFill>
                <a:schemeClr val="bg1"/>
              </a:solidFill>
            </a:endParaRPr>
          </a:p>
        </p:txBody>
      </p:sp>
      <p:sp>
        <p:nvSpPr>
          <p:cNvPr id="20483" name="Content Placeholder 3"/>
          <p:cNvSpPr>
            <a:spLocks noGrp="1"/>
          </p:cNvSpPr>
          <p:nvPr>
            <p:ph sz="quarter" idx="1"/>
          </p:nvPr>
        </p:nvSpPr>
        <p:spPr>
          <a:xfrm>
            <a:off x="683568" y="1556792"/>
            <a:ext cx="7704856" cy="4824536"/>
          </a:xfrm>
        </p:spPr>
        <p:txBody>
          <a:bodyPr>
            <a:noAutofit/>
          </a:bodyPr>
          <a:lstStyle/>
          <a:p>
            <a:pPr marL="0" indent="0">
              <a:lnSpc>
                <a:spcPct val="132000"/>
              </a:lnSpc>
              <a:spcAft>
                <a:spcPts val="600"/>
              </a:spcAft>
              <a:buNone/>
            </a:pPr>
            <a:r>
              <a:rPr lang="en-US" sz="1800" b="1" dirty="0" smtClean="0">
                <a:solidFill>
                  <a:schemeClr val="accent3">
                    <a:lumMod val="50000"/>
                  </a:schemeClr>
                </a:solidFill>
                <a:ea typeface="Verdana" pitchFamily="34" charset="0"/>
              </a:rPr>
              <a:t>CRÉATION</a:t>
            </a:r>
          </a:p>
          <a:p>
            <a:pPr>
              <a:lnSpc>
                <a:spcPct val="132000"/>
              </a:lnSpc>
              <a:spcAft>
                <a:spcPts val="600"/>
              </a:spcAft>
            </a:pPr>
            <a:r>
              <a:rPr lang="fr-CA" sz="1800" dirty="0" smtClean="0">
                <a:solidFill>
                  <a:schemeClr val="accent3">
                    <a:lumMod val="50000"/>
                  </a:schemeClr>
                </a:solidFill>
                <a:ea typeface="Verdana" pitchFamily="34" charset="0"/>
              </a:rPr>
              <a:t>Le</a:t>
            </a:r>
            <a:r>
              <a:rPr lang="fr-CA" sz="1800" b="1" dirty="0" smtClean="0">
                <a:solidFill>
                  <a:schemeClr val="accent3">
                    <a:lumMod val="50000"/>
                  </a:schemeClr>
                </a:solidFill>
                <a:ea typeface="Verdana" pitchFamily="34" charset="0"/>
              </a:rPr>
              <a:t> Comité </a:t>
            </a:r>
            <a:r>
              <a:rPr lang="fr-CA" sz="1800" b="1" dirty="0">
                <a:solidFill>
                  <a:schemeClr val="accent3">
                    <a:lumMod val="50000"/>
                  </a:schemeClr>
                </a:solidFill>
                <a:ea typeface="Verdana" pitchFamily="34" charset="0"/>
              </a:rPr>
              <a:t>directeur de mise en œuvre des </a:t>
            </a:r>
            <a:r>
              <a:rPr lang="fr-CA" sz="1800" b="1" dirty="0" smtClean="0">
                <a:solidFill>
                  <a:schemeClr val="accent3">
                    <a:lumMod val="50000"/>
                  </a:schemeClr>
                </a:solidFill>
                <a:ea typeface="Verdana" pitchFamily="34" charset="0"/>
              </a:rPr>
              <a:t>recommandations du Comité consultatif de la magistrature et du barreau (CCMB) sur les services en français</a:t>
            </a:r>
            <a:r>
              <a:rPr lang="fr-CA" sz="1800" dirty="0" smtClean="0">
                <a:solidFill>
                  <a:schemeClr val="accent3">
                    <a:lumMod val="50000"/>
                  </a:schemeClr>
                </a:solidFill>
                <a:ea typeface="Verdana" pitchFamily="34" charset="0"/>
              </a:rPr>
              <a:t> est </a:t>
            </a:r>
            <a:r>
              <a:rPr lang="fr-CA" sz="1800" dirty="0" smtClean="0">
                <a:solidFill>
                  <a:schemeClr val="accent3">
                    <a:lumMod val="50000"/>
                  </a:schemeClr>
                </a:solidFill>
              </a:rPr>
              <a:t>coprésidé </a:t>
            </a:r>
            <a:r>
              <a:rPr lang="fr-CA" sz="1800" dirty="0">
                <a:solidFill>
                  <a:schemeClr val="accent3">
                    <a:lumMod val="50000"/>
                  </a:schemeClr>
                </a:solidFill>
              </a:rPr>
              <a:t>par </a:t>
            </a:r>
            <a:r>
              <a:rPr lang="fr-CA" sz="1800" dirty="0" smtClean="0">
                <a:solidFill>
                  <a:schemeClr val="accent3">
                    <a:lumMod val="50000"/>
                  </a:schemeClr>
                </a:solidFill>
              </a:rPr>
              <a:t>moi-même et par Elizabeth Bucci représentant la </a:t>
            </a:r>
            <a:r>
              <a:rPr lang="fr-CA" sz="1800" dirty="0">
                <a:solidFill>
                  <a:schemeClr val="accent3">
                    <a:lumMod val="50000"/>
                  </a:schemeClr>
                </a:solidFill>
              </a:rPr>
              <a:t>magistrature et le </a:t>
            </a:r>
            <a:r>
              <a:rPr lang="fr-CA" sz="1800" dirty="0" smtClean="0">
                <a:solidFill>
                  <a:schemeClr val="accent3">
                    <a:lumMod val="50000"/>
                  </a:schemeClr>
                </a:solidFill>
              </a:rPr>
              <a:t>Ministère</a:t>
            </a:r>
            <a:r>
              <a:rPr lang="en-US" sz="1800" dirty="0" smtClean="0">
                <a:solidFill>
                  <a:schemeClr val="accent3">
                    <a:lumMod val="50000"/>
                  </a:schemeClr>
                </a:solidFill>
                <a:ea typeface="Verdana" pitchFamily="34" charset="0"/>
              </a:rPr>
              <a:t>. </a:t>
            </a:r>
          </a:p>
          <a:p>
            <a:pPr marL="0" indent="0">
              <a:lnSpc>
                <a:spcPct val="132000"/>
              </a:lnSpc>
              <a:spcBef>
                <a:spcPts val="1200"/>
              </a:spcBef>
              <a:spcAft>
                <a:spcPts val="600"/>
              </a:spcAft>
              <a:buNone/>
            </a:pPr>
            <a:r>
              <a:rPr lang="en-US" sz="1800" b="1" dirty="0" smtClean="0">
                <a:solidFill>
                  <a:schemeClr val="accent3">
                    <a:lumMod val="50000"/>
                  </a:schemeClr>
                </a:solidFill>
              </a:rPr>
              <a:t>MANDAT </a:t>
            </a:r>
          </a:p>
          <a:p>
            <a:pPr>
              <a:lnSpc>
                <a:spcPct val="132000"/>
              </a:lnSpc>
              <a:spcAft>
                <a:spcPts val="600"/>
              </a:spcAft>
            </a:pPr>
            <a:r>
              <a:rPr lang="fr-CA" sz="1800" dirty="0" smtClean="0">
                <a:solidFill>
                  <a:schemeClr val="accent3">
                    <a:lumMod val="50000"/>
                  </a:schemeClr>
                </a:solidFill>
              </a:rPr>
              <a:t>Le CCMBSEF a pour mandat </a:t>
            </a:r>
            <a:r>
              <a:rPr lang="fr-CA" sz="1800" dirty="0">
                <a:solidFill>
                  <a:schemeClr val="accent3">
                    <a:lumMod val="50000"/>
                  </a:schemeClr>
                </a:solidFill>
              </a:rPr>
              <a:t>d’adresser à la </a:t>
            </a:r>
            <a:r>
              <a:rPr lang="fr-CA" sz="1800" dirty="0" smtClean="0">
                <a:solidFill>
                  <a:schemeClr val="accent3">
                    <a:lumMod val="50000"/>
                  </a:schemeClr>
                </a:solidFill>
              </a:rPr>
              <a:t>procureure </a:t>
            </a:r>
            <a:r>
              <a:rPr lang="fr-CA" sz="1800" dirty="0">
                <a:solidFill>
                  <a:schemeClr val="accent3">
                    <a:lumMod val="50000"/>
                  </a:schemeClr>
                </a:solidFill>
              </a:rPr>
              <a:t>générale des suggestions </a:t>
            </a:r>
            <a:r>
              <a:rPr lang="fr-CA" sz="1800" dirty="0" smtClean="0">
                <a:solidFill>
                  <a:schemeClr val="accent3">
                    <a:lumMod val="50000"/>
                  </a:schemeClr>
                </a:solidFill>
              </a:rPr>
              <a:t>visant à définir les actions qui peuvent être prises en réponse aux recommandations du rapport </a:t>
            </a:r>
            <a:r>
              <a:rPr lang="fr-CA" sz="1800" i="1" dirty="0" smtClean="0">
                <a:solidFill>
                  <a:schemeClr val="accent3">
                    <a:lumMod val="50000"/>
                  </a:schemeClr>
                </a:solidFill>
              </a:rPr>
              <a:t>Accès à la justice en français </a:t>
            </a:r>
            <a:r>
              <a:rPr lang="fr-CA" sz="1800" dirty="0" smtClean="0">
                <a:solidFill>
                  <a:schemeClr val="accent3">
                    <a:lumMod val="50000"/>
                  </a:schemeClr>
                </a:solidFill>
              </a:rPr>
              <a:t>et de fournir expertise et conseils à la procureure générale sur la façon de mettre en œuvre les stratégies proposées</a:t>
            </a:r>
            <a:r>
              <a:rPr lang="en-US" sz="1800" dirty="0" smtClean="0">
                <a:solidFill>
                  <a:schemeClr val="accent3">
                    <a:lumMod val="50000"/>
                  </a:schemeClr>
                </a:solidFill>
              </a:rPr>
              <a:t>.</a:t>
            </a:r>
            <a:endParaRPr lang="en-CA" sz="1800" dirty="0">
              <a:solidFill>
                <a:schemeClr val="accent3">
                  <a:lumMod val="50000"/>
                </a:schemeClr>
              </a:solidFill>
            </a:endParaRPr>
          </a:p>
        </p:txBody>
      </p:sp>
    </p:spTree>
    <p:extLst>
      <p:ext uri="{BB962C8B-B14F-4D97-AF65-F5344CB8AC3E}">
        <p14:creationId xmlns:p14="http://schemas.microsoft.com/office/powerpoint/2010/main" val="14807450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11560" y="188640"/>
            <a:ext cx="7848872" cy="972008"/>
          </a:xfrm>
          <a:solidFill>
            <a:schemeClr val="accent1"/>
          </a:solidFill>
        </p:spPr>
        <p:txBody>
          <a:bodyPr>
            <a:normAutofit fontScale="90000"/>
          </a:bodyPr>
          <a:lstStyle/>
          <a:p>
            <a:pPr algn="ctr"/>
            <a:r>
              <a:rPr lang="en-US" sz="3200" dirty="0" smtClean="0">
                <a:solidFill>
                  <a:schemeClr val="tx1"/>
                </a:solidFill>
                <a:ea typeface="Verdana" pitchFamily="34" charset="0"/>
              </a:rPr>
              <a:t/>
            </a:r>
            <a:br>
              <a:rPr lang="en-US" sz="3200" dirty="0" smtClean="0">
                <a:solidFill>
                  <a:schemeClr val="tx1"/>
                </a:solidFill>
                <a:ea typeface="Verdana" pitchFamily="34" charset="0"/>
              </a:rPr>
            </a:br>
            <a:r>
              <a:rPr lang="fr-CA" sz="3100" dirty="0">
                <a:solidFill>
                  <a:schemeClr val="bg1"/>
                </a:solidFill>
                <a:effectLst>
                  <a:outerShdw blurRad="38100" dist="38100" dir="2700000" algn="tl">
                    <a:srgbClr val="000000">
                      <a:alpha val="43137"/>
                    </a:srgbClr>
                  </a:outerShdw>
                </a:effectLst>
                <a:latin typeface="+mn-lt"/>
                <a:ea typeface="Verdana" pitchFamily="34" charset="0"/>
              </a:rPr>
              <a:t>Représentants – Comité directeur de mise en œuvre </a:t>
            </a:r>
            <a:r>
              <a:rPr lang="fr-CA" sz="3100" dirty="0" smtClean="0">
                <a:solidFill>
                  <a:schemeClr val="bg1"/>
                </a:solidFill>
                <a:effectLst>
                  <a:outerShdw blurRad="38100" dist="38100" dir="2700000" algn="tl">
                    <a:srgbClr val="000000">
                      <a:alpha val="43137"/>
                    </a:srgbClr>
                  </a:outerShdw>
                </a:effectLst>
                <a:latin typeface="+mn-lt"/>
                <a:ea typeface="Verdana" pitchFamily="34" charset="0"/>
              </a:rPr>
              <a:t/>
            </a:r>
            <a:br>
              <a:rPr lang="fr-CA" sz="3100" dirty="0" smtClean="0">
                <a:solidFill>
                  <a:schemeClr val="bg1"/>
                </a:solidFill>
                <a:effectLst>
                  <a:outerShdw blurRad="38100" dist="38100" dir="2700000" algn="tl">
                    <a:srgbClr val="000000">
                      <a:alpha val="43137"/>
                    </a:srgbClr>
                  </a:outerShdw>
                </a:effectLst>
                <a:latin typeface="+mn-lt"/>
                <a:ea typeface="Verdana" pitchFamily="34" charset="0"/>
              </a:rPr>
            </a:br>
            <a:r>
              <a:rPr lang="fr-CA" sz="3100" dirty="0" smtClean="0">
                <a:solidFill>
                  <a:schemeClr val="bg1"/>
                </a:solidFill>
                <a:effectLst>
                  <a:outerShdw blurRad="38100" dist="38100" dir="2700000" algn="tl">
                    <a:srgbClr val="000000">
                      <a:alpha val="43137"/>
                    </a:srgbClr>
                  </a:outerShdw>
                </a:effectLst>
                <a:latin typeface="+mn-lt"/>
                <a:ea typeface="Verdana" pitchFamily="34" charset="0"/>
              </a:rPr>
              <a:t>des </a:t>
            </a:r>
            <a:r>
              <a:rPr lang="fr-CA" sz="3100" dirty="0">
                <a:solidFill>
                  <a:schemeClr val="bg1"/>
                </a:solidFill>
                <a:effectLst>
                  <a:outerShdw blurRad="38100" dist="38100" dir="2700000" algn="tl">
                    <a:srgbClr val="000000">
                      <a:alpha val="43137"/>
                    </a:srgbClr>
                  </a:outerShdw>
                </a:effectLst>
                <a:latin typeface="+mn-lt"/>
                <a:ea typeface="Verdana" pitchFamily="34" charset="0"/>
              </a:rPr>
              <a:t>recommandations du CCMBSEF</a:t>
            </a:r>
            <a:endParaRPr lang="en-US" sz="3100" b="1" dirty="0" smtClean="0">
              <a:solidFill>
                <a:schemeClr val="bg1"/>
              </a:solidFill>
              <a:effectLst>
                <a:outerShdw blurRad="38100" dist="38100" dir="2700000" algn="tl">
                  <a:srgbClr val="000000">
                    <a:alpha val="43137"/>
                  </a:srgbClr>
                </a:outerShdw>
              </a:effectLst>
              <a:latin typeface="+mn-lt"/>
            </a:endParaRPr>
          </a:p>
        </p:txBody>
      </p:sp>
      <p:sp>
        <p:nvSpPr>
          <p:cNvPr id="3" name="Slide Number Placeholder 2"/>
          <p:cNvSpPr>
            <a:spLocks noGrp="1"/>
          </p:cNvSpPr>
          <p:nvPr>
            <p:ph type="sldNum" sz="quarter" idx="12"/>
          </p:nvPr>
        </p:nvSpPr>
        <p:spPr/>
        <p:txBody>
          <a:bodyPr/>
          <a:lstStyle/>
          <a:p>
            <a:fld id="{52369E36-EEAB-4EB5-A996-BEEB5D44FE03}" type="slidenum">
              <a:rPr lang="en-CA" smtClean="0">
                <a:solidFill>
                  <a:schemeClr val="bg1"/>
                </a:solidFill>
              </a:rPr>
              <a:t>7</a:t>
            </a:fld>
            <a:endParaRPr lang="en-CA" dirty="0">
              <a:solidFill>
                <a:schemeClr val="bg1"/>
              </a:solidFill>
            </a:endParaRPr>
          </a:p>
        </p:txBody>
      </p:sp>
      <p:sp>
        <p:nvSpPr>
          <p:cNvPr id="20483" name="Content Placeholder 3"/>
          <p:cNvSpPr>
            <a:spLocks noGrp="1"/>
          </p:cNvSpPr>
          <p:nvPr>
            <p:ph sz="quarter" idx="1"/>
          </p:nvPr>
        </p:nvSpPr>
        <p:spPr>
          <a:xfrm>
            <a:off x="395536" y="1268760"/>
            <a:ext cx="8064896" cy="5328592"/>
          </a:xfrm>
        </p:spPr>
        <p:txBody>
          <a:bodyPr>
            <a:normAutofit fontScale="32500" lnSpcReduction="20000"/>
          </a:bodyPr>
          <a:lstStyle/>
          <a:p>
            <a:pPr marL="114300" lvl="0" indent="0">
              <a:buNone/>
            </a:pPr>
            <a:r>
              <a:rPr lang="fr-CA" sz="5000" dirty="0">
                <a:solidFill>
                  <a:schemeClr val="accent3">
                    <a:lumMod val="50000"/>
                  </a:schemeClr>
                </a:solidFill>
              </a:rPr>
              <a:t>Le Comité directeur compte des </a:t>
            </a:r>
            <a:r>
              <a:rPr lang="fr-CA" sz="5000" b="1" dirty="0">
                <a:solidFill>
                  <a:schemeClr val="accent3">
                    <a:lumMod val="50000"/>
                  </a:schemeClr>
                </a:solidFill>
              </a:rPr>
              <a:t>représentants </a:t>
            </a:r>
            <a:r>
              <a:rPr lang="en-US" sz="5000" dirty="0" smtClean="0">
                <a:solidFill>
                  <a:schemeClr val="accent3">
                    <a:lumMod val="50000"/>
                  </a:schemeClr>
                </a:solidFill>
              </a:rPr>
              <a:t>:</a:t>
            </a:r>
          </a:p>
          <a:p>
            <a:pPr marL="114300" lvl="0" indent="0">
              <a:buNone/>
            </a:pPr>
            <a:endParaRPr lang="en-CA" sz="2800" dirty="0">
              <a:solidFill>
                <a:schemeClr val="accent3">
                  <a:lumMod val="50000"/>
                </a:schemeClr>
              </a:solidFill>
            </a:endParaRPr>
          </a:p>
          <a:p>
            <a:pPr lvl="1">
              <a:spcAft>
                <a:spcPts val="300"/>
              </a:spcAft>
            </a:pPr>
            <a:r>
              <a:rPr lang="fr-CA" sz="4300" dirty="0">
                <a:solidFill>
                  <a:schemeClr val="accent3">
                    <a:lumMod val="50000"/>
                  </a:schemeClr>
                </a:solidFill>
              </a:rPr>
              <a:t>des trois échelons du système judiciaire (y compris les juges de paix</a:t>
            </a:r>
            <a:r>
              <a:rPr lang="en-CA" sz="4300" dirty="0" smtClean="0">
                <a:solidFill>
                  <a:schemeClr val="accent3">
                    <a:lumMod val="50000"/>
                  </a:schemeClr>
                </a:solidFill>
              </a:rPr>
              <a:t>)</a:t>
            </a:r>
            <a:endParaRPr lang="en-CA" sz="4300" dirty="0">
              <a:solidFill>
                <a:schemeClr val="accent3">
                  <a:lumMod val="50000"/>
                </a:schemeClr>
              </a:solidFill>
            </a:endParaRPr>
          </a:p>
          <a:p>
            <a:pPr lvl="1">
              <a:spcAft>
                <a:spcPts val="300"/>
              </a:spcAft>
            </a:pPr>
            <a:r>
              <a:rPr lang="fr-CA" sz="4300" dirty="0">
                <a:solidFill>
                  <a:schemeClr val="accent3">
                    <a:lumMod val="50000"/>
                  </a:schemeClr>
                </a:solidFill>
              </a:rPr>
              <a:t>du Comité consultatif sur la nomination des juges de paix</a:t>
            </a:r>
          </a:p>
          <a:p>
            <a:pPr lvl="1">
              <a:spcAft>
                <a:spcPts val="300"/>
              </a:spcAft>
            </a:pPr>
            <a:r>
              <a:rPr lang="fr-CA" sz="4300" dirty="0">
                <a:solidFill>
                  <a:schemeClr val="accent3">
                    <a:lumMod val="50000"/>
                  </a:schemeClr>
                </a:solidFill>
              </a:rPr>
              <a:t>du Comité consultatif sur les nominations à la magistrature</a:t>
            </a:r>
          </a:p>
          <a:p>
            <a:pPr lvl="1">
              <a:spcAft>
                <a:spcPts val="300"/>
              </a:spcAft>
            </a:pPr>
            <a:r>
              <a:rPr lang="fr-CA" sz="4300" dirty="0">
                <a:solidFill>
                  <a:schemeClr val="accent3">
                    <a:lumMod val="50000"/>
                  </a:schemeClr>
                </a:solidFill>
              </a:rPr>
              <a:t>de la Division des services aux tribunaux </a:t>
            </a:r>
            <a:r>
              <a:rPr lang="fr-CA" sz="4300" dirty="0" smtClean="0">
                <a:solidFill>
                  <a:schemeClr val="accent3">
                    <a:lumMod val="50000"/>
                  </a:schemeClr>
                </a:solidFill>
              </a:rPr>
              <a:t>(DST) y </a:t>
            </a:r>
            <a:r>
              <a:rPr lang="fr-CA" sz="4300" dirty="0">
                <a:solidFill>
                  <a:schemeClr val="accent3">
                    <a:lumMod val="50000"/>
                  </a:schemeClr>
                </a:solidFill>
              </a:rPr>
              <a:t>compris l’Unité du soutien à l’application de la </a:t>
            </a:r>
            <a:r>
              <a:rPr lang="fr-CA" sz="4300" i="1" dirty="0">
                <a:solidFill>
                  <a:schemeClr val="accent3">
                    <a:lumMod val="50000"/>
                  </a:schemeClr>
                </a:solidFill>
              </a:rPr>
              <a:t>Loi sur les infractions provinciales </a:t>
            </a:r>
            <a:r>
              <a:rPr lang="fr-CA" sz="4300" dirty="0">
                <a:solidFill>
                  <a:schemeClr val="accent3">
                    <a:lumMod val="50000"/>
                  </a:schemeClr>
                </a:solidFill>
              </a:rPr>
              <a:t>et l’Unité des services judiciaires </a:t>
            </a:r>
            <a:r>
              <a:rPr lang="fr-CA" sz="4300" dirty="0" smtClean="0">
                <a:solidFill>
                  <a:schemeClr val="accent3">
                    <a:lumMod val="50000"/>
                  </a:schemeClr>
                </a:solidFill>
              </a:rPr>
              <a:t>auxiliaires</a:t>
            </a:r>
            <a:endParaRPr lang="en-CA" sz="4300" dirty="0">
              <a:solidFill>
                <a:schemeClr val="accent3">
                  <a:lumMod val="50000"/>
                </a:schemeClr>
              </a:solidFill>
            </a:endParaRPr>
          </a:p>
          <a:p>
            <a:pPr lvl="1">
              <a:spcAft>
                <a:spcPts val="300"/>
              </a:spcAft>
            </a:pPr>
            <a:r>
              <a:rPr lang="fr-CA" sz="4300" dirty="0">
                <a:solidFill>
                  <a:schemeClr val="accent3">
                    <a:lumMod val="50000"/>
                  </a:schemeClr>
                </a:solidFill>
              </a:rPr>
              <a:t>du Bureau de la coordonnatrice des SEF, Division de la gestion des services ministériels</a:t>
            </a:r>
          </a:p>
          <a:p>
            <a:pPr lvl="1">
              <a:spcAft>
                <a:spcPts val="300"/>
              </a:spcAft>
            </a:pPr>
            <a:r>
              <a:rPr lang="fr-CA" sz="4300" dirty="0">
                <a:solidFill>
                  <a:schemeClr val="accent3">
                    <a:lumMod val="50000"/>
                  </a:schemeClr>
                </a:solidFill>
              </a:rPr>
              <a:t>de la Division du droit criminel</a:t>
            </a:r>
          </a:p>
          <a:p>
            <a:pPr lvl="1">
              <a:spcAft>
                <a:spcPts val="300"/>
              </a:spcAft>
            </a:pPr>
            <a:r>
              <a:rPr lang="fr-CA" sz="4300" dirty="0">
                <a:solidFill>
                  <a:schemeClr val="accent3">
                    <a:lumMod val="50000"/>
                  </a:schemeClr>
                </a:solidFill>
              </a:rPr>
              <a:t>de la Division des services aux victimes et aux personnes vulnérables</a:t>
            </a:r>
          </a:p>
          <a:p>
            <a:pPr lvl="1">
              <a:spcAft>
                <a:spcPts val="300"/>
              </a:spcAft>
            </a:pPr>
            <a:r>
              <a:rPr lang="fr-CA" sz="4300" dirty="0">
                <a:solidFill>
                  <a:schemeClr val="accent3">
                    <a:lumMod val="50000"/>
                  </a:schemeClr>
                </a:solidFill>
              </a:rPr>
              <a:t>du ministère de la Sécurité communautaire et des Services correctionnels</a:t>
            </a:r>
          </a:p>
          <a:p>
            <a:pPr lvl="1">
              <a:spcAft>
                <a:spcPts val="300"/>
              </a:spcAft>
            </a:pPr>
            <a:r>
              <a:rPr lang="fr-CA" sz="4300" dirty="0">
                <a:solidFill>
                  <a:schemeClr val="accent3">
                    <a:lumMod val="50000"/>
                  </a:schemeClr>
                </a:solidFill>
              </a:rPr>
              <a:t>de la Police provinciale de l’Ontario</a:t>
            </a:r>
          </a:p>
          <a:p>
            <a:pPr lvl="1">
              <a:spcAft>
                <a:spcPts val="300"/>
              </a:spcAft>
            </a:pPr>
            <a:r>
              <a:rPr lang="fr-CA" sz="4300" dirty="0">
                <a:solidFill>
                  <a:schemeClr val="accent3">
                    <a:lumMod val="50000"/>
                  </a:schemeClr>
                </a:solidFill>
              </a:rPr>
              <a:t>de l’Office des affaires francophones</a:t>
            </a:r>
          </a:p>
          <a:p>
            <a:pPr lvl="1">
              <a:spcAft>
                <a:spcPts val="300"/>
              </a:spcAft>
            </a:pPr>
            <a:r>
              <a:rPr lang="fr-CA" sz="4300" dirty="0">
                <a:solidFill>
                  <a:schemeClr val="accent3">
                    <a:lumMod val="50000"/>
                  </a:schemeClr>
                </a:solidFill>
              </a:rPr>
              <a:t>d’Aide juridique Ontario</a:t>
            </a:r>
          </a:p>
          <a:p>
            <a:pPr lvl="1">
              <a:spcAft>
                <a:spcPts val="300"/>
              </a:spcAft>
            </a:pPr>
            <a:r>
              <a:rPr lang="fr-CA" sz="4300" dirty="0">
                <a:solidFill>
                  <a:schemeClr val="accent3">
                    <a:lumMod val="50000"/>
                  </a:schemeClr>
                </a:solidFill>
              </a:rPr>
              <a:t>du Barreau du Haut-Canada</a:t>
            </a:r>
          </a:p>
          <a:p>
            <a:pPr lvl="1">
              <a:spcAft>
                <a:spcPts val="300"/>
              </a:spcAft>
            </a:pPr>
            <a:r>
              <a:rPr lang="fr-CA" sz="4300" dirty="0">
                <a:solidFill>
                  <a:schemeClr val="accent3">
                    <a:lumMod val="50000"/>
                  </a:schemeClr>
                </a:solidFill>
              </a:rPr>
              <a:t>de l’Association du barreau de l’Ontario</a:t>
            </a:r>
          </a:p>
          <a:p>
            <a:pPr lvl="1">
              <a:spcAft>
                <a:spcPts val="300"/>
              </a:spcAft>
            </a:pPr>
            <a:r>
              <a:rPr lang="fr-CA" sz="4300" dirty="0">
                <a:solidFill>
                  <a:schemeClr val="accent3">
                    <a:lumMod val="50000"/>
                  </a:schemeClr>
                </a:solidFill>
              </a:rPr>
              <a:t>de l’AJEFO</a:t>
            </a:r>
          </a:p>
          <a:p>
            <a:pPr lvl="1">
              <a:spcAft>
                <a:spcPts val="300"/>
              </a:spcAft>
            </a:pPr>
            <a:r>
              <a:rPr lang="fr-CA" sz="4300" dirty="0">
                <a:solidFill>
                  <a:schemeClr val="accent3">
                    <a:lumMod val="50000"/>
                  </a:schemeClr>
                </a:solidFill>
              </a:rPr>
              <a:t>de l’Association des bâtonniers de comtés et districts</a:t>
            </a:r>
          </a:p>
          <a:p>
            <a:pPr lvl="1">
              <a:spcAft>
                <a:spcPts val="300"/>
              </a:spcAft>
            </a:pPr>
            <a:r>
              <a:rPr lang="fr-CA" sz="4300" dirty="0">
                <a:solidFill>
                  <a:schemeClr val="accent3">
                    <a:lumMod val="50000"/>
                  </a:schemeClr>
                </a:solidFill>
              </a:rPr>
              <a:t>de la </a:t>
            </a:r>
            <a:r>
              <a:rPr lang="fr-CA" sz="4300" i="1" dirty="0" err="1">
                <a:solidFill>
                  <a:schemeClr val="accent3">
                    <a:lumMod val="50000"/>
                  </a:schemeClr>
                </a:solidFill>
              </a:rPr>
              <a:t>Criminal</a:t>
            </a:r>
            <a:r>
              <a:rPr lang="fr-CA" sz="4300" i="1" dirty="0">
                <a:solidFill>
                  <a:schemeClr val="accent3">
                    <a:lumMod val="50000"/>
                  </a:schemeClr>
                </a:solidFill>
              </a:rPr>
              <a:t> </a:t>
            </a:r>
            <a:r>
              <a:rPr lang="fr-CA" sz="4300" i="1" dirty="0" err="1">
                <a:solidFill>
                  <a:schemeClr val="accent3">
                    <a:lumMod val="50000"/>
                  </a:schemeClr>
                </a:solidFill>
              </a:rPr>
              <a:t>Lawyers</a:t>
            </a:r>
            <a:r>
              <a:rPr lang="fr-CA" sz="4300" i="1" dirty="0">
                <a:solidFill>
                  <a:schemeClr val="accent3">
                    <a:lumMod val="50000"/>
                  </a:schemeClr>
                </a:solidFill>
              </a:rPr>
              <a:t>’ Association</a:t>
            </a:r>
          </a:p>
          <a:p>
            <a:pPr lvl="1">
              <a:spcAft>
                <a:spcPts val="300"/>
              </a:spcAft>
            </a:pPr>
            <a:r>
              <a:rPr lang="fr-CA" sz="4300" dirty="0">
                <a:solidFill>
                  <a:schemeClr val="accent3">
                    <a:lumMod val="50000"/>
                  </a:schemeClr>
                </a:solidFill>
              </a:rPr>
              <a:t>de la </a:t>
            </a:r>
            <a:r>
              <a:rPr lang="fr-CA" sz="4300" i="1" dirty="0">
                <a:solidFill>
                  <a:schemeClr val="accent3">
                    <a:lumMod val="50000"/>
                  </a:schemeClr>
                </a:solidFill>
              </a:rPr>
              <a:t>Municipal Court Managers Association</a:t>
            </a:r>
          </a:p>
          <a:p>
            <a:pPr lvl="1">
              <a:spcAft>
                <a:spcPts val="300"/>
              </a:spcAft>
            </a:pPr>
            <a:r>
              <a:rPr lang="fr-CA" sz="4300" dirty="0">
                <a:solidFill>
                  <a:schemeClr val="accent3">
                    <a:lumMod val="50000"/>
                  </a:schemeClr>
                </a:solidFill>
              </a:rPr>
              <a:t>de l’Association française des municipalités de l’Ontario</a:t>
            </a:r>
          </a:p>
          <a:p>
            <a:pPr marL="114300" indent="0">
              <a:buNone/>
            </a:pPr>
            <a:endParaRPr lang="en-CA" sz="2200" dirty="0" smtClean="0">
              <a:latin typeface="Tw Cen MT" pitchFamily="34" charset="0"/>
            </a:endParaRPr>
          </a:p>
        </p:txBody>
      </p:sp>
    </p:spTree>
    <p:extLst>
      <p:ext uri="{BB962C8B-B14F-4D97-AF65-F5344CB8AC3E}">
        <p14:creationId xmlns:p14="http://schemas.microsoft.com/office/powerpoint/2010/main" val="10071839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11560" y="260648"/>
            <a:ext cx="7848872" cy="1008112"/>
          </a:xfrm>
          <a:solidFill>
            <a:schemeClr val="accent1"/>
          </a:solidFill>
        </p:spPr>
        <p:txBody>
          <a:bodyPr>
            <a:normAutofit fontScale="90000"/>
          </a:bodyPr>
          <a:lstStyle/>
          <a:p>
            <a:pPr algn="ctr"/>
            <a:r>
              <a:rPr lang="en-US" sz="3200" dirty="0" smtClean="0">
                <a:solidFill>
                  <a:schemeClr val="tx1"/>
                </a:solidFill>
                <a:ea typeface="Verdana" pitchFamily="34" charset="0"/>
              </a:rPr>
              <a:t/>
            </a:r>
            <a:br>
              <a:rPr lang="en-US" sz="3200" dirty="0" smtClean="0">
                <a:solidFill>
                  <a:schemeClr val="tx1"/>
                </a:solidFill>
                <a:ea typeface="Verdana" pitchFamily="34" charset="0"/>
              </a:rPr>
            </a:br>
            <a:r>
              <a:rPr lang="fr-CA" sz="3100" dirty="0">
                <a:solidFill>
                  <a:schemeClr val="bg1"/>
                </a:solidFill>
                <a:effectLst>
                  <a:outerShdw blurRad="38100" dist="38100" dir="2700000" algn="tl">
                    <a:srgbClr val="000000">
                      <a:alpha val="43137"/>
                    </a:srgbClr>
                  </a:outerShdw>
                </a:effectLst>
                <a:latin typeface="+mn-lt"/>
                <a:ea typeface="Verdana" pitchFamily="34" charset="0"/>
              </a:rPr>
              <a:t>Comité directeur de mise en œuvre des recommandations </a:t>
            </a:r>
            <a:r>
              <a:rPr lang="en-US" sz="3100" dirty="0">
                <a:solidFill>
                  <a:schemeClr val="bg1"/>
                </a:solidFill>
                <a:effectLst>
                  <a:outerShdw blurRad="38100" dist="38100" dir="2700000" algn="tl">
                    <a:srgbClr val="000000">
                      <a:alpha val="43137"/>
                    </a:srgbClr>
                  </a:outerShdw>
                </a:effectLst>
                <a:latin typeface="+mn-lt"/>
                <a:ea typeface="Verdana" pitchFamily="34" charset="0"/>
              </a:rPr>
              <a:t>du </a:t>
            </a:r>
            <a:r>
              <a:rPr lang="fr-CA" sz="3100" dirty="0">
                <a:solidFill>
                  <a:schemeClr val="bg1"/>
                </a:solidFill>
                <a:effectLst>
                  <a:outerShdw blurRad="38100" dist="38100" dir="2700000" algn="tl">
                    <a:srgbClr val="000000">
                      <a:alpha val="43137"/>
                    </a:srgbClr>
                  </a:outerShdw>
                </a:effectLst>
                <a:latin typeface="+mn-lt"/>
                <a:ea typeface="Verdana" pitchFamily="34" charset="0"/>
              </a:rPr>
              <a:t>CCMBSEF – groupes de travail</a:t>
            </a:r>
            <a:endParaRPr lang="en-US" sz="3100" b="1" dirty="0" smtClean="0">
              <a:solidFill>
                <a:schemeClr val="bg1"/>
              </a:solidFill>
              <a:effectLst>
                <a:outerShdw blurRad="38100" dist="38100" dir="2700000" algn="tl">
                  <a:srgbClr val="000000">
                    <a:alpha val="43137"/>
                  </a:srgbClr>
                </a:outerShdw>
              </a:effectLst>
              <a:latin typeface="+mn-lt"/>
            </a:endParaRPr>
          </a:p>
        </p:txBody>
      </p:sp>
      <p:sp>
        <p:nvSpPr>
          <p:cNvPr id="3" name="Slide Number Placeholder 2"/>
          <p:cNvSpPr>
            <a:spLocks noGrp="1"/>
          </p:cNvSpPr>
          <p:nvPr>
            <p:ph type="sldNum" sz="quarter" idx="12"/>
          </p:nvPr>
        </p:nvSpPr>
        <p:spPr/>
        <p:txBody>
          <a:bodyPr/>
          <a:lstStyle/>
          <a:p>
            <a:fld id="{52369E36-EEAB-4EB5-A996-BEEB5D44FE03}" type="slidenum">
              <a:rPr lang="en-CA" smtClean="0"/>
              <a:t>8</a:t>
            </a:fld>
            <a:endParaRPr lang="en-CA" dirty="0"/>
          </a:p>
        </p:txBody>
      </p:sp>
      <p:sp>
        <p:nvSpPr>
          <p:cNvPr id="20483" name="Content Placeholder 3"/>
          <p:cNvSpPr>
            <a:spLocks noGrp="1"/>
          </p:cNvSpPr>
          <p:nvPr>
            <p:ph sz="quarter" idx="1"/>
          </p:nvPr>
        </p:nvSpPr>
        <p:spPr>
          <a:xfrm>
            <a:off x="395536" y="1484784"/>
            <a:ext cx="8064896" cy="5040560"/>
          </a:xfrm>
        </p:spPr>
        <p:txBody>
          <a:bodyPr>
            <a:normAutofit fontScale="25000" lnSpcReduction="20000"/>
          </a:bodyPr>
          <a:lstStyle/>
          <a:p>
            <a:pPr marL="114300" indent="0">
              <a:lnSpc>
                <a:spcPct val="134000"/>
              </a:lnSpc>
              <a:spcAft>
                <a:spcPts val="1200"/>
              </a:spcAft>
              <a:buNone/>
            </a:pPr>
            <a:r>
              <a:rPr lang="fr-CA" sz="7200" dirty="0">
                <a:solidFill>
                  <a:schemeClr val="accent3">
                    <a:lumMod val="50000"/>
                  </a:schemeClr>
                </a:solidFill>
                <a:ea typeface="Verdana" pitchFamily="34" charset="0"/>
              </a:rPr>
              <a:t>Ce Comité directeur a été divisé en </a:t>
            </a:r>
            <a:r>
              <a:rPr lang="fr-CA" sz="7200" b="1" dirty="0">
                <a:solidFill>
                  <a:schemeClr val="accent3">
                    <a:lumMod val="50000"/>
                  </a:schemeClr>
                </a:solidFill>
                <a:ea typeface="Verdana" pitchFamily="34" charset="0"/>
              </a:rPr>
              <a:t>deux groupes de </a:t>
            </a:r>
            <a:r>
              <a:rPr lang="fr-CA" sz="7200" b="1" dirty="0" smtClean="0">
                <a:solidFill>
                  <a:schemeClr val="accent3">
                    <a:lumMod val="50000"/>
                  </a:schemeClr>
                </a:solidFill>
                <a:ea typeface="Verdana" pitchFamily="34" charset="0"/>
              </a:rPr>
              <a:t>travail </a:t>
            </a:r>
            <a:r>
              <a:rPr lang="en-US" sz="7200" dirty="0" smtClean="0">
                <a:solidFill>
                  <a:schemeClr val="accent3">
                    <a:lumMod val="50000"/>
                  </a:schemeClr>
                </a:solidFill>
                <a:ea typeface="Verdana" pitchFamily="34" charset="0"/>
              </a:rPr>
              <a:t>:</a:t>
            </a:r>
          </a:p>
          <a:p>
            <a:pPr marL="457200" indent="-342900">
              <a:lnSpc>
                <a:spcPct val="134000"/>
              </a:lnSpc>
              <a:spcAft>
                <a:spcPts val="600"/>
              </a:spcAft>
              <a:buClr>
                <a:schemeClr val="accent1">
                  <a:lumMod val="75000"/>
                </a:schemeClr>
              </a:buClr>
              <a:buFont typeface="+mj-lt"/>
              <a:buAutoNum type="arabicPeriod"/>
            </a:pPr>
            <a:r>
              <a:rPr lang="fr-CA" sz="7200" dirty="0">
                <a:solidFill>
                  <a:schemeClr val="accent3">
                    <a:lumMod val="50000"/>
                  </a:schemeClr>
                </a:solidFill>
                <a:ea typeface="Verdana" pitchFamily="34" charset="0"/>
              </a:rPr>
              <a:t>Le </a:t>
            </a:r>
            <a:r>
              <a:rPr lang="fr-CA" sz="7200" b="1" dirty="0">
                <a:solidFill>
                  <a:schemeClr val="accent3">
                    <a:lumMod val="50000"/>
                  </a:schemeClr>
                </a:solidFill>
                <a:ea typeface="Verdana" pitchFamily="34" charset="0"/>
              </a:rPr>
              <a:t>groupe de travail « La magistrature et l’éducation »</a:t>
            </a:r>
          </a:p>
          <a:p>
            <a:pPr lvl="1">
              <a:lnSpc>
                <a:spcPct val="134000"/>
              </a:lnSpc>
              <a:spcAft>
                <a:spcPts val="600"/>
              </a:spcAft>
              <a:buClr>
                <a:schemeClr val="accent1">
                  <a:lumMod val="75000"/>
                </a:schemeClr>
              </a:buClr>
            </a:pPr>
            <a:r>
              <a:rPr lang="fr-CA" sz="6400" dirty="0" smtClean="0">
                <a:solidFill>
                  <a:schemeClr val="accent3">
                    <a:lumMod val="50000"/>
                  </a:schemeClr>
                </a:solidFill>
                <a:ea typeface="Verdana" pitchFamily="34" charset="0"/>
              </a:rPr>
              <a:t>discute </a:t>
            </a:r>
            <a:r>
              <a:rPr lang="fr-CA" sz="6400" dirty="0">
                <a:solidFill>
                  <a:schemeClr val="accent3">
                    <a:lumMod val="50000"/>
                  </a:schemeClr>
                </a:solidFill>
                <a:ea typeface="Verdana" pitchFamily="34" charset="0"/>
              </a:rPr>
              <a:t>des recommandations qui concernent la magistrature et les associations </a:t>
            </a:r>
            <a:r>
              <a:rPr lang="fr-CA" sz="6400" dirty="0" smtClean="0">
                <a:solidFill>
                  <a:schemeClr val="accent3">
                    <a:lumMod val="50000"/>
                  </a:schemeClr>
                </a:solidFill>
                <a:ea typeface="Verdana" pitchFamily="34" charset="0"/>
              </a:rPr>
              <a:t>d’avocats,</a:t>
            </a:r>
            <a:endParaRPr lang="en-US" sz="6400" dirty="0" smtClean="0">
              <a:solidFill>
                <a:schemeClr val="accent3">
                  <a:lumMod val="50000"/>
                </a:schemeClr>
              </a:solidFill>
              <a:ea typeface="Verdana" pitchFamily="34" charset="0"/>
            </a:endParaRPr>
          </a:p>
          <a:p>
            <a:pPr lvl="2">
              <a:lnSpc>
                <a:spcPct val="134000"/>
              </a:lnSpc>
              <a:spcAft>
                <a:spcPts val="2400"/>
              </a:spcAft>
              <a:buClr>
                <a:schemeClr val="accent1">
                  <a:lumMod val="75000"/>
                </a:schemeClr>
              </a:buClr>
            </a:pPr>
            <a:r>
              <a:rPr lang="fr-CA" sz="6000" dirty="0">
                <a:solidFill>
                  <a:schemeClr val="accent3">
                    <a:lumMod val="50000"/>
                  </a:schemeClr>
                </a:solidFill>
              </a:rPr>
              <a:t>notamment </a:t>
            </a:r>
            <a:r>
              <a:rPr lang="fr-CA" sz="6000" dirty="0" smtClean="0">
                <a:solidFill>
                  <a:schemeClr val="accent3">
                    <a:lumMod val="50000"/>
                  </a:schemeClr>
                </a:solidFill>
              </a:rPr>
              <a:t>des </a:t>
            </a:r>
            <a:r>
              <a:rPr lang="fr-CA" sz="6000" dirty="0">
                <a:solidFill>
                  <a:schemeClr val="accent3">
                    <a:lumMod val="50000"/>
                  </a:schemeClr>
                </a:solidFill>
              </a:rPr>
              <a:t>programmes de formation en français pour les avocats et les </a:t>
            </a:r>
            <a:r>
              <a:rPr lang="fr-CA" sz="6000" dirty="0" err="1">
                <a:solidFill>
                  <a:schemeClr val="accent3">
                    <a:lumMod val="50000"/>
                  </a:schemeClr>
                </a:solidFill>
              </a:rPr>
              <a:t>parajuristes</a:t>
            </a:r>
            <a:r>
              <a:rPr lang="fr-CA" sz="6000" dirty="0">
                <a:solidFill>
                  <a:schemeClr val="accent3">
                    <a:lumMod val="50000"/>
                  </a:schemeClr>
                </a:solidFill>
              </a:rPr>
              <a:t>, </a:t>
            </a:r>
            <a:r>
              <a:rPr lang="fr-CA" sz="6000" dirty="0" smtClean="0">
                <a:solidFill>
                  <a:schemeClr val="accent3">
                    <a:lumMod val="50000"/>
                  </a:schemeClr>
                </a:solidFill>
              </a:rPr>
              <a:t> de « </a:t>
            </a:r>
            <a:r>
              <a:rPr lang="fr-CA" sz="6000" dirty="0" err="1" smtClean="0">
                <a:solidFill>
                  <a:schemeClr val="accent3">
                    <a:lumMod val="50000"/>
                  </a:schemeClr>
                </a:solidFill>
              </a:rPr>
              <a:t>Jurisource</a:t>
            </a:r>
            <a:r>
              <a:rPr lang="fr-CA" sz="6000" dirty="0" smtClean="0">
                <a:solidFill>
                  <a:schemeClr val="accent3">
                    <a:lumMod val="50000"/>
                  </a:schemeClr>
                </a:solidFill>
              </a:rPr>
              <a:t> » </a:t>
            </a:r>
            <a:r>
              <a:rPr lang="fr-CA" sz="6000" dirty="0">
                <a:solidFill>
                  <a:schemeClr val="accent3">
                    <a:lumMod val="50000"/>
                  </a:schemeClr>
                </a:solidFill>
              </a:rPr>
              <a:t>comme dépôt central pour les documents de référence, et </a:t>
            </a:r>
            <a:r>
              <a:rPr lang="fr-CA" sz="6000" dirty="0" smtClean="0">
                <a:solidFill>
                  <a:schemeClr val="accent3">
                    <a:lumMod val="50000"/>
                  </a:schemeClr>
                </a:solidFill>
              </a:rPr>
              <a:t>des </a:t>
            </a:r>
            <a:r>
              <a:rPr lang="fr-CA" sz="6000" dirty="0">
                <a:solidFill>
                  <a:schemeClr val="accent3">
                    <a:lumMod val="50000"/>
                  </a:schemeClr>
                </a:solidFill>
              </a:rPr>
              <a:t>programmes en français aux facultés de droit</a:t>
            </a:r>
            <a:r>
              <a:rPr lang="en-CA" sz="6000" dirty="0" smtClean="0">
                <a:solidFill>
                  <a:schemeClr val="accent3">
                    <a:lumMod val="50000"/>
                  </a:schemeClr>
                </a:solidFill>
              </a:rPr>
              <a:t>.</a:t>
            </a:r>
            <a:endParaRPr lang="en-US" sz="4600" dirty="0" smtClean="0">
              <a:solidFill>
                <a:schemeClr val="accent3">
                  <a:lumMod val="50000"/>
                </a:schemeClr>
              </a:solidFill>
              <a:ea typeface="Verdana" pitchFamily="34" charset="0"/>
            </a:endParaRPr>
          </a:p>
          <a:p>
            <a:pPr marL="457200" indent="-342900">
              <a:lnSpc>
                <a:spcPct val="134000"/>
              </a:lnSpc>
              <a:spcAft>
                <a:spcPts val="600"/>
              </a:spcAft>
              <a:buClr>
                <a:schemeClr val="accent1">
                  <a:lumMod val="75000"/>
                </a:schemeClr>
              </a:buClr>
              <a:buFont typeface="+mj-lt"/>
              <a:buAutoNum type="arabicPeriod"/>
            </a:pPr>
            <a:r>
              <a:rPr lang="fr-CA" sz="7200" dirty="0">
                <a:solidFill>
                  <a:schemeClr val="accent3">
                    <a:lumMod val="50000"/>
                  </a:schemeClr>
                </a:solidFill>
                <a:ea typeface="Verdana" pitchFamily="34" charset="0"/>
              </a:rPr>
              <a:t>Le </a:t>
            </a:r>
            <a:r>
              <a:rPr lang="fr-CA" sz="7200" b="1" dirty="0">
                <a:solidFill>
                  <a:schemeClr val="accent3">
                    <a:lumMod val="50000"/>
                  </a:schemeClr>
                </a:solidFill>
                <a:ea typeface="Verdana" pitchFamily="34" charset="0"/>
              </a:rPr>
              <a:t>groupe de travail « Le MPG, la sécurité et les partenaires municipaux »</a:t>
            </a:r>
          </a:p>
          <a:p>
            <a:pPr lvl="1">
              <a:lnSpc>
                <a:spcPct val="134000"/>
              </a:lnSpc>
              <a:spcAft>
                <a:spcPts val="600"/>
              </a:spcAft>
              <a:buClr>
                <a:schemeClr val="accent1">
                  <a:lumMod val="75000"/>
                </a:schemeClr>
              </a:buClr>
            </a:pPr>
            <a:r>
              <a:rPr lang="fr-CA" sz="6400" dirty="0" smtClean="0">
                <a:solidFill>
                  <a:schemeClr val="accent3">
                    <a:lumMod val="50000"/>
                  </a:schemeClr>
                </a:solidFill>
                <a:ea typeface="Verdana" pitchFamily="34" charset="0"/>
              </a:rPr>
              <a:t>aborde </a:t>
            </a:r>
            <a:r>
              <a:rPr lang="fr-CA" sz="6400" dirty="0">
                <a:solidFill>
                  <a:schemeClr val="accent3">
                    <a:lumMod val="50000"/>
                  </a:schemeClr>
                </a:solidFill>
                <a:ea typeface="Verdana" pitchFamily="34" charset="0"/>
              </a:rPr>
              <a:t>les recommandations qui concernent le secteur de la justice de l’Ontario et ses partenaires municipaux </a:t>
            </a:r>
            <a:r>
              <a:rPr lang="fr-CA" sz="6400" dirty="0" smtClean="0">
                <a:solidFill>
                  <a:schemeClr val="accent3">
                    <a:lumMod val="50000"/>
                  </a:schemeClr>
                </a:solidFill>
                <a:ea typeface="Verdana" pitchFamily="34" charset="0"/>
              </a:rPr>
              <a:t>connexes,</a:t>
            </a:r>
            <a:endParaRPr lang="en-US" sz="6400" dirty="0" smtClean="0">
              <a:solidFill>
                <a:schemeClr val="accent3">
                  <a:lumMod val="50000"/>
                </a:schemeClr>
              </a:solidFill>
              <a:ea typeface="Verdana" pitchFamily="34" charset="0"/>
            </a:endParaRPr>
          </a:p>
          <a:p>
            <a:pPr lvl="2">
              <a:lnSpc>
                <a:spcPct val="134000"/>
              </a:lnSpc>
              <a:spcAft>
                <a:spcPts val="600"/>
              </a:spcAft>
              <a:buClr>
                <a:schemeClr val="accent1">
                  <a:lumMod val="75000"/>
                </a:schemeClr>
              </a:buClr>
            </a:pPr>
            <a:r>
              <a:rPr lang="fr-CA" sz="6000" dirty="0">
                <a:solidFill>
                  <a:schemeClr val="accent3">
                    <a:lumMod val="50000"/>
                  </a:schemeClr>
                </a:solidFill>
              </a:rPr>
              <a:t>n</a:t>
            </a:r>
            <a:r>
              <a:rPr lang="fr-CA" sz="6000" dirty="0" smtClean="0">
                <a:solidFill>
                  <a:schemeClr val="accent3">
                    <a:lumMod val="50000"/>
                  </a:schemeClr>
                </a:solidFill>
              </a:rPr>
              <a:t>otamment l’affichage temporaire en français dans les palais de justice, les façons d’informer les accusés de leurs droits linguistiques le plus tôt possible et la désignation de représentants régionaux pour favoriser l’échange de renseignements et pour discuter et élaborer des meilleures pratiques</a:t>
            </a:r>
            <a:r>
              <a:rPr lang="en-CA" sz="6000" dirty="0" smtClean="0">
                <a:solidFill>
                  <a:schemeClr val="accent3">
                    <a:lumMod val="50000"/>
                  </a:schemeClr>
                </a:solidFill>
              </a:rPr>
              <a:t>. </a:t>
            </a:r>
          </a:p>
          <a:p>
            <a:pPr marL="114300" indent="0">
              <a:buNone/>
            </a:pPr>
            <a:endParaRPr lang="en-CA" sz="2200" dirty="0" smtClean="0">
              <a:solidFill>
                <a:schemeClr val="accent3">
                  <a:lumMod val="50000"/>
                </a:schemeClr>
              </a:solidFill>
              <a:latin typeface="Tw Cen MT" pitchFamily="34" charset="0"/>
            </a:endParaRPr>
          </a:p>
        </p:txBody>
      </p:sp>
    </p:spTree>
    <p:extLst>
      <p:ext uri="{BB962C8B-B14F-4D97-AF65-F5344CB8AC3E}">
        <p14:creationId xmlns:p14="http://schemas.microsoft.com/office/powerpoint/2010/main" val="19618047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smtClean="0">
                <a:latin typeface="+mn-lt"/>
                <a:ea typeface="Verdana" pitchFamily="34" charset="0"/>
              </a:rPr>
              <a:t> </a:t>
            </a:r>
            <a:endParaRPr lang="en-CA" sz="3200" dirty="0">
              <a:latin typeface="+mn-lt"/>
            </a:endParaRPr>
          </a:p>
        </p:txBody>
      </p:sp>
      <p:sp>
        <p:nvSpPr>
          <p:cNvPr id="5" name="Slide Number Placeholder 4"/>
          <p:cNvSpPr>
            <a:spLocks noGrp="1"/>
          </p:cNvSpPr>
          <p:nvPr>
            <p:ph type="sldNum" sz="quarter" idx="12"/>
          </p:nvPr>
        </p:nvSpPr>
        <p:spPr/>
        <p:txBody>
          <a:bodyPr/>
          <a:lstStyle/>
          <a:p>
            <a:fld id="{52369E36-EEAB-4EB5-A996-BEEB5D44FE03}" type="slidenum">
              <a:rPr lang="en-CA" smtClean="0"/>
              <a:t>9</a:t>
            </a:fld>
            <a:endParaRPr lang="en-CA"/>
          </a:p>
        </p:txBody>
      </p:sp>
      <p:sp>
        <p:nvSpPr>
          <p:cNvPr id="3" name="Content Placeholder 2"/>
          <p:cNvSpPr>
            <a:spLocks noGrp="1"/>
          </p:cNvSpPr>
          <p:nvPr>
            <p:ph sz="quarter" idx="1"/>
          </p:nvPr>
        </p:nvSpPr>
        <p:spPr>
          <a:xfrm>
            <a:off x="460956" y="1268760"/>
            <a:ext cx="8349278" cy="5472608"/>
          </a:xfrm>
        </p:spPr>
        <p:txBody>
          <a:bodyPr>
            <a:normAutofit fontScale="47500" lnSpcReduction="20000"/>
          </a:bodyPr>
          <a:lstStyle/>
          <a:p>
            <a:pPr marL="114300" lvl="0" indent="0">
              <a:lnSpc>
                <a:spcPct val="134000"/>
              </a:lnSpc>
              <a:spcBef>
                <a:spcPts val="1200"/>
              </a:spcBef>
              <a:buNone/>
            </a:pPr>
            <a:r>
              <a:rPr lang="fr-CA" sz="3800" dirty="0">
                <a:solidFill>
                  <a:schemeClr val="accent3">
                    <a:lumMod val="50000"/>
                  </a:schemeClr>
                </a:solidFill>
              </a:rPr>
              <a:t>Le groupe de travail « La magistrature et l’éducation » a réalisé d’importants progrès dans la mise en œuvre des recommandations adressées à la magistrature et aux associations d’avocats </a:t>
            </a:r>
            <a:r>
              <a:rPr lang="en-CA" sz="3800" dirty="0" smtClean="0">
                <a:solidFill>
                  <a:schemeClr val="accent3">
                    <a:lumMod val="50000"/>
                  </a:schemeClr>
                </a:solidFill>
              </a:rPr>
              <a:t>:</a:t>
            </a:r>
          </a:p>
          <a:p>
            <a:pPr marL="114300" lvl="0" indent="0">
              <a:lnSpc>
                <a:spcPct val="134000"/>
              </a:lnSpc>
              <a:buNone/>
            </a:pPr>
            <a:endParaRPr lang="en-CA" sz="2300" dirty="0" smtClean="0">
              <a:solidFill>
                <a:schemeClr val="accent3">
                  <a:lumMod val="50000"/>
                </a:schemeClr>
              </a:solidFill>
            </a:endParaRPr>
          </a:p>
          <a:p>
            <a:pPr marL="114300" indent="0">
              <a:lnSpc>
                <a:spcPct val="134000"/>
              </a:lnSpc>
              <a:spcAft>
                <a:spcPts val="1200"/>
              </a:spcAft>
              <a:buNone/>
            </a:pPr>
            <a:r>
              <a:rPr lang="fr-CA" sz="4200" i="1" dirty="0">
                <a:solidFill>
                  <a:schemeClr val="accent3">
                    <a:lumMod val="50000"/>
                  </a:schemeClr>
                </a:solidFill>
              </a:rPr>
              <a:t>La </a:t>
            </a:r>
            <a:r>
              <a:rPr lang="fr-CA" sz="4200" i="1" dirty="0" smtClean="0">
                <a:solidFill>
                  <a:schemeClr val="accent3">
                    <a:lumMod val="50000"/>
                  </a:schemeClr>
                </a:solidFill>
              </a:rPr>
              <a:t>magistrature</a:t>
            </a:r>
            <a:endParaRPr lang="en-CA" sz="4200" i="1" dirty="0" smtClean="0">
              <a:solidFill>
                <a:schemeClr val="accent3">
                  <a:lumMod val="50000"/>
                </a:schemeClr>
              </a:solidFill>
            </a:endParaRPr>
          </a:p>
          <a:p>
            <a:pPr lvl="0">
              <a:lnSpc>
                <a:spcPct val="130000"/>
              </a:lnSpc>
              <a:spcBef>
                <a:spcPts val="0"/>
              </a:spcBef>
              <a:spcAft>
                <a:spcPts val="600"/>
              </a:spcAft>
            </a:pPr>
            <a:r>
              <a:rPr lang="fr-CA" sz="3400" b="1" dirty="0">
                <a:solidFill>
                  <a:schemeClr val="accent3">
                    <a:lumMod val="50000"/>
                  </a:schemeClr>
                </a:solidFill>
              </a:rPr>
              <a:t>Des ressources et outils pour les juges bilingues</a:t>
            </a:r>
            <a:r>
              <a:rPr lang="fr-CA" sz="3400" dirty="0">
                <a:solidFill>
                  <a:schemeClr val="accent3">
                    <a:lumMod val="50000"/>
                  </a:schemeClr>
                </a:solidFill>
              </a:rPr>
              <a:t> ont été réunis et affichés sur le site Web de la bibliothèque judiciaire de la CSJ et mis à la disposition de la magistrature de la CJO et de la CSJ</a:t>
            </a:r>
            <a:r>
              <a:rPr lang="en-CA" sz="3400" dirty="0" smtClean="0">
                <a:solidFill>
                  <a:schemeClr val="accent3">
                    <a:lumMod val="50000"/>
                  </a:schemeClr>
                </a:solidFill>
              </a:rPr>
              <a:t>.</a:t>
            </a:r>
          </a:p>
          <a:p>
            <a:pPr lvl="0">
              <a:lnSpc>
                <a:spcPct val="130000"/>
              </a:lnSpc>
              <a:spcBef>
                <a:spcPts val="0"/>
              </a:spcBef>
              <a:spcAft>
                <a:spcPts val="300"/>
              </a:spcAft>
            </a:pPr>
            <a:r>
              <a:rPr lang="fr-CA" sz="3400" b="1" dirty="0">
                <a:solidFill>
                  <a:schemeClr val="accent3">
                    <a:lumMod val="50000"/>
                  </a:schemeClr>
                </a:solidFill>
              </a:rPr>
              <a:t>Des sessions régulières d’éducation </a:t>
            </a:r>
            <a:r>
              <a:rPr lang="fr-CA" sz="3400" dirty="0">
                <a:solidFill>
                  <a:schemeClr val="accent3">
                    <a:lumMod val="50000"/>
                  </a:schemeClr>
                </a:solidFill>
              </a:rPr>
              <a:t>sur des questions relatives au français sont offertes aux </a:t>
            </a:r>
            <a:r>
              <a:rPr lang="fr-CA" sz="3400" dirty="0" smtClean="0">
                <a:solidFill>
                  <a:schemeClr val="accent3">
                    <a:lumMod val="50000"/>
                  </a:schemeClr>
                </a:solidFill>
              </a:rPr>
              <a:t>juges</a:t>
            </a:r>
            <a:r>
              <a:rPr lang="en-CA" sz="3400" dirty="0" smtClean="0">
                <a:solidFill>
                  <a:schemeClr val="accent3">
                    <a:lumMod val="50000"/>
                  </a:schemeClr>
                </a:solidFill>
              </a:rPr>
              <a:t>.</a:t>
            </a:r>
            <a:endParaRPr lang="en-CA" sz="3400" dirty="0">
              <a:solidFill>
                <a:schemeClr val="accent3">
                  <a:lumMod val="50000"/>
                </a:schemeClr>
              </a:solidFill>
            </a:endParaRPr>
          </a:p>
          <a:p>
            <a:pPr lvl="0">
              <a:lnSpc>
                <a:spcPct val="130000"/>
              </a:lnSpc>
              <a:spcBef>
                <a:spcPts val="0"/>
              </a:spcBef>
              <a:spcAft>
                <a:spcPts val="300"/>
              </a:spcAft>
            </a:pPr>
            <a:r>
              <a:rPr lang="fr-CA" sz="3400" dirty="0">
                <a:solidFill>
                  <a:schemeClr val="accent3">
                    <a:lumMod val="50000"/>
                  </a:schemeClr>
                </a:solidFill>
              </a:rPr>
              <a:t>Les juges francophones de la CSJ </a:t>
            </a:r>
            <a:r>
              <a:rPr lang="fr-CA" sz="3400" b="1" dirty="0">
                <a:solidFill>
                  <a:schemeClr val="accent3">
                    <a:lumMod val="50000"/>
                  </a:schemeClr>
                </a:solidFill>
              </a:rPr>
              <a:t>se réunissent deux fois par année avec leurs homologues francophones </a:t>
            </a:r>
            <a:r>
              <a:rPr lang="fr-CA" sz="3400" dirty="0">
                <a:solidFill>
                  <a:schemeClr val="accent3">
                    <a:lumMod val="50000"/>
                  </a:schemeClr>
                </a:solidFill>
              </a:rPr>
              <a:t>pour se pencher sur </a:t>
            </a:r>
            <a:r>
              <a:rPr lang="en-CA" sz="3400" dirty="0">
                <a:solidFill>
                  <a:schemeClr val="accent3">
                    <a:lumMod val="50000"/>
                  </a:schemeClr>
                </a:solidFill>
              </a:rPr>
              <a:t>des questions communes</a:t>
            </a:r>
            <a:r>
              <a:rPr lang="en-CA" sz="3400" dirty="0" smtClean="0">
                <a:solidFill>
                  <a:schemeClr val="accent3">
                    <a:lumMod val="50000"/>
                  </a:schemeClr>
                </a:solidFill>
              </a:rPr>
              <a:t>.</a:t>
            </a:r>
            <a:endParaRPr lang="en-CA" sz="3400" dirty="0">
              <a:solidFill>
                <a:schemeClr val="accent3">
                  <a:lumMod val="50000"/>
                </a:schemeClr>
              </a:solidFill>
            </a:endParaRPr>
          </a:p>
          <a:p>
            <a:pPr lvl="0">
              <a:lnSpc>
                <a:spcPct val="130000"/>
              </a:lnSpc>
              <a:spcBef>
                <a:spcPts val="0"/>
              </a:spcBef>
              <a:spcAft>
                <a:spcPts val="600"/>
              </a:spcAft>
            </a:pPr>
            <a:r>
              <a:rPr lang="fr-CA" sz="3400" dirty="0">
                <a:solidFill>
                  <a:schemeClr val="accent3">
                    <a:lumMod val="50000"/>
                  </a:schemeClr>
                </a:solidFill>
              </a:rPr>
              <a:t>À partir de l’an prochain, la </a:t>
            </a:r>
            <a:r>
              <a:rPr lang="fr-CA" sz="3400" b="1" dirty="0">
                <a:solidFill>
                  <a:schemeClr val="accent3">
                    <a:lumMod val="50000"/>
                  </a:schemeClr>
                </a:solidFill>
              </a:rPr>
              <a:t>réunion régionale annuelle des juges de la CJO </a:t>
            </a:r>
            <a:r>
              <a:rPr lang="fr-CA" sz="3400" dirty="0">
                <a:solidFill>
                  <a:schemeClr val="accent3">
                    <a:lumMod val="50000"/>
                  </a:schemeClr>
                </a:solidFill>
              </a:rPr>
              <a:t>comprendra une session où les juges bilingues examineront des questions se rapportant au français</a:t>
            </a:r>
            <a:r>
              <a:rPr lang="en-CA" sz="3400" dirty="0" smtClean="0">
                <a:solidFill>
                  <a:schemeClr val="accent3">
                    <a:lumMod val="50000"/>
                  </a:schemeClr>
                </a:solidFill>
              </a:rPr>
              <a:t>.</a:t>
            </a:r>
            <a:endParaRPr lang="en-CA" sz="3400" dirty="0">
              <a:solidFill>
                <a:schemeClr val="accent3">
                  <a:lumMod val="50000"/>
                </a:schemeClr>
              </a:solidFill>
            </a:endParaRPr>
          </a:p>
          <a:p>
            <a:pPr lvl="0">
              <a:lnSpc>
                <a:spcPct val="130000"/>
              </a:lnSpc>
              <a:spcBef>
                <a:spcPts val="0"/>
              </a:spcBef>
              <a:spcAft>
                <a:spcPts val="300"/>
              </a:spcAft>
            </a:pPr>
            <a:r>
              <a:rPr lang="fr-CA" sz="3400" dirty="0">
                <a:solidFill>
                  <a:schemeClr val="accent3">
                    <a:lumMod val="50000"/>
                  </a:schemeClr>
                </a:solidFill>
              </a:rPr>
              <a:t>On </a:t>
            </a:r>
            <a:r>
              <a:rPr lang="fr-CA" sz="3400" dirty="0" smtClean="0">
                <a:solidFill>
                  <a:schemeClr val="accent3">
                    <a:lumMod val="50000"/>
                  </a:schemeClr>
                </a:solidFill>
              </a:rPr>
              <a:t>désigne </a:t>
            </a:r>
            <a:r>
              <a:rPr lang="fr-CA" sz="3400" b="1" dirty="0" smtClean="0">
                <a:solidFill>
                  <a:schemeClr val="accent3">
                    <a:lumMod val="50000"/>
                  </a:schemeClr>
                </a:solidFill>
              </a:rPr>
              <a:t>des </a:t>
            </a:r>
            <a:r>
              <a:rPr lang="fr-CA" sz="3400" b="1" dirty="0">
                <a:solidFill>
                  <a:schemeClr val="accent3">
                    <a:lumMod val="50000"/>
                  </a:schemeClr>
                </a:solidFill>
              </a:rPr>
              <a:t>juges chargés des SEF </a:t>
            </a:r>
            <a:r>
              <a:rPr lang="fr-CA" sz="3400" dirty="0">
                <a:solidFill>
                  <a:schemeClr val="accent3">
                    <a:lumMod val="50000"/>
                  </a:schemeClr>
                </a:solidFill>
              </a:rPr>
              <a:t>à la CSJ et à la CJO dans chaque région judiciaire</a:t>
            </a:r>
            <a:r>
              <a:rPr lang="en-CA" sz="3400" dirty="0" smtClean="0">
                <a:solidFill>
                  <a:schemeClr val="accent3">
                    <a:lumMod val="50000"/>
                  </a:schemeClr>
                </a:solidFill>
              </a:rPr>
              <a:t>.</a:t>
            </a:r>
            <a:endParaRPr lang="en-CA" sz="3400" dirty="0">
              <a:solidFill>
                <a:schemeClr val="accent3">
                  <a:lumMod val="50000"/>
                </a:schemeClr>
              </a:solidFill>
            </a:endParaRPr>
          </a:p>
          <a:p>
            <a:pPr lvl="0">
              <a:lnSpc>
                <a:spcPct val="130000"/>
              </a:lnSpc>
              <a:spcBef>
                <a:spcPts val="0"/>
              </a:spcBef>
              <a:spcAft>
                <a:spcPts val="600"/>
              </a:spcAft>
            </a:pPr>
            <a:r>
              <a:rPr lang="fr-CA" sz="3400" dirty="0">
                <a:solidFill>
                  <a:schemeClr val="accent3">
                    <a:lumMod val="50000"/>
                  </a:schemeClr>
                </a:solidFill>
              </a:rPr>
              <a:t>Un </a:t>
            </a:r>
            <a:r>
              <a:rPr lang="fr-CA" sz="3400" b="1" dirty="0">
                <a:solidFill>
                  <a:schemeClr val="accent3">
                    <a:lumMod val="50000"/>
                  </a:schemeClr>
                </a:solidFill>
              </a:rPr>
              <a:t>programme de mentorat</a:t>
            </a:r>
            <a:r>
              <a:rPr lang="fr-CA" sz="3400" dirty="0">
                <a:solidFill>
                  <a:schemeClr val="accent3">
                    <a:lumMod val="50000"/>
                  </a:schemeClr>
                </a:solidFill>
              </a:rPr>
              <a:t> a été établi pour les juges bilingues de la CSJ et on élabore un programme semblable pour la magistrature de la CJO</a:t>
            </a:r>
            <a:r>
              <a:rPr lang="en-CA" sz="3400" dirty="0" smtClean="0">
                <a:solidFill>
                  <a:schemeClr val="accent3">
                    <a:lumMod val="50000"/>
                  </a:schemeClr>
                </a:solidFill>
              </a:rPr>
              <a:t>.</a:t>
            </a:r>
          </a:p>
          <a:p>
            <a:pPr>
              <a:lnSpc>
                <a:spcPct val="130000"/>
              </a:lnSpc>
              <a:spcBef>
                <a:spcPts val="0"/>
              </a:spcBef>
              <a:spcAft>
                <a:spcPts val="300"/>
              </a:spcAft>
            </a:pPr>
            <a:r>
              <a:rPr lang="fr-CA" sz="3400" dirty="0">
                <a:solidFill>
                  <a:schemeClr val="accent3">
                    <a:lumMod val="50000"/>
                  </a:schemeClr>
                </a:solidFill>
              </a:rPr>
              <a:t>Le Cabinet du juge en chef de la CJO s’est engagé à </a:t>
            </a:r>
            <a:r>
              <a:rPr lang="fr-CA" sz="3400" b="1" dirty="0">
                <a:solidFill>
                  <a:schemeClr val="accent3">
                    <a:lumMod val="50000"/>
                  </a:schemeClr>
                </a:solidFill>
              </a:rPr>
              <a:t>nommer un juge bilingue au Comité consultatif sur les nominations à la magistrature</a:t>
            </a:r>
            <a:r>
              <a:rPr lang="fr-CA" sz="3400" dirty="0">
                <a:solidFill>
                  <a:schemeClr val="accent3">
                    <a:lumMod val="50000"/>
                  </a:schemeClr>
                </a:solidFill>
              </a:rPr>
              <a:t> et à encourager le CCNM à recruter des candidats bilingues</a:t>
            </a:r>
            <a:r>
              <a:rPr lang="en-CA" sz="3400" dirty="0" smtClean="0">
                <a:solidFill>
                  <a:schemeClr val="accent3">
                    <a:lumMod val="50000"/>
                  </a:schemeClr>
                </a:solidFill>
              </a:rPr>
              <a:t>.</a:t>
            </a:r>
          </a:p>
          <a:p>
            <a:pPr lvl="0">
              <a:lnSpc>
                <a:spcPct val="134000"/>
              </a:lnSpc>
            </a:pPr>
            <a:endParaRPr lang="en-CA" sz="2800" dirty="0">
              <a:solidFill>
                <a:schemeClr val="accent3">
                  <a:lumMod val="50000"/>
                </a:schemeClr>
              </a:solidFill>
            </a:endParaRPr>
          </a:p>
          <a:p>
            <a:endParaRPr lang="en-CA" dirty="0"/>
          </a:p>
        </p:txBody>
      </p:sp>
      <p:sp>
        <p:nvSpPr>
          <p:cNvPr id="6" name="Title 1"/>
          <p:cNvSpPr txBox="1">
            <a:spLocks/>
          </p:cNvSpPr>
          <p:nvPr/>
        </p:nvSpPr>
        <p:spPr>
          <a:xfrm>
            <a:off x="460956" y="243844"/>
            <a:ext cx="7999475" cy="882000"/>
          </a:xfrm>
          <a:prstGeom prst="rect">
            <a:avLst/>
          </a:prstGeom>
          <a:solidFill>
            <a:schemeClr val="accent1"/>
          </a:solidFill>
        </p:spPr>
        <p:txBody>
          <a:bodyPr vert="horz" lIns="91440" tIns="45720" rIns="91440" bIns="45720" rtlCol="0" anchor="ctr">
            <a:no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algn="ctr"/>
            <a:r>
              <a:rPr lang="fr-CA" sz="3200" dirty="0">
                <a:solidFill>
                  <a:schemeClr val="bg1"/>
                </a:solidFill>
                <a:effectLst>
                  <a:outerShdw blurRad="38100" dist="38100" dir="2700000" algn="tl">
                    <a:srgbClr val="000000">
                      <a:alpha val="43137"/>
                    </a:srgbClr>
                  </a:outerShdw>
                </a:effectLst>
                <a:latin typeface="+mn-lt"/>
                <a:ea typeface="Verdana" pitchFamily="34" charset="0"/>
              </a:rPr>
              <a:t>« La magistrature et l’éducation »</a:t>
            </a:r>
            <a:r>
              <a:rPr lang="en-US" sz="3200" dirty="0">
                <a:solidFill>
                  <a:schemeClr val="bg1"/>
                </a:solidFill>
                <a:effectLst>
                  <a:outerShdw blurRad="38100" dist="38100" dir="2700000" algn="tl">
                    <a:srgbClr val="000000">
                      <a:alpha val="43137"/>
                    </a:srgbClr>
                  </a:outerShdw>
                </a:effectLst>
                <a:latin typeface="+mn-lt"/>
                <a:ea typeface="Verdana" pitchFamily="34" charset="0"/>
              </a:rPr>
              <a:t/>
            </a:r>
            <a:br>
              <a:rPr lang="en-US" sz="3200" dirty="0">
                <a:solidFill>
                  <a:schemeClr val="bg1"/>
                </a:solidFill>
                <a:effectLst>
                  <a:outerShdw blurRad="38100" dist="38100" dir="2700000" algn="tl">
                    <a:srgbClr val="000000">
                      <a:alpha val="43137"/>
                    </a:srgbClr>
                  </a:outerShdw>
                </a:effectLst>
                <a:latin typeface="+mn-lt"/>
                <a:ea typeface="Verdana" pitchFamily="34" charset="0"/>
              </a:rPr>
            </a:br>
            <a:r>
              <a:rPr lang="fr-CA" sz="2400" dirty="0">
                <a:solidFill>
                  <a:schemeClr val="bg1"/>
                </a:solidFill>
                <a:effectLst>
                  <a:outerShdw blurRad="38100" dist="38100" dir="2700000" algn="tl">
                    <a:srgbClr val="000000">
                      <a:alpha val="43137"/>
                    </a:srgbClr>
                  </a:outerShdw>
                </a:effectLst>
                <a:latin typeface="+mn-lt"/>
                <a:ea typeface="Verdana" pitchFamily="34" charset="0"/>
              </a:rPr>
              <a:t>Groupe de travail 1 – Points </a:t>
            </a:r>
            <a:r>
              <a:rPr lang="fr-CA" sz="2400" dirty="0" smtClean="0">
                <a:solidFill>
                  <a:schemeClr val="bg1"/>
                </a:solidFill>
                <a:effectLst>
                  <a:outerShdw blurRad="38100" dist="38100" dir="2700000" algn="tl">
                    <a:srgbClr val="000000">
                      <a:alpha val="43137"/>
                    </a:srgbClr>
                  </a:outerShdw>
                </a:effectLst>
                <a:latin typeface="+mn-lt"/>
                <a:ea typeface="Verdana" pitchFamily="34" charset="0"/>
              </a:rPr>
              <a:t>saillants – La magistrature</a:t>
            </a:r>
            <a:endParaRPr lang="fr-CA" sz="2400" dirty="0">
              <a:solidFill>
                <a:schemeClr val="bg1"/>
              </a:solidFill>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18119638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1737</TotalTime>
  <Words>1647</Words>
  <Application>Microsoft Office PowerPoint</Application>
  <PresentationFormat>On-screen Show (4:3)</PresentationFormat>
  <Paragraphs>154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Equity</vt:lpstr>
      <vt:lpstr>Réponse au rapport  Accès à la justice en français</vt:lpstr>
      <vt:lpstr>  Rapport Accès à la justice en français</vt:lpstr>
      <vt:lpstr>  Conclusions du rapport - suite</vt:lpstr>
      <vt:lpstr>Recommandations adressées au  ministère du Procureur général</vt:lpstr>
      <vt:lpstr>  Recommandations adressées à la magistrature,  aux avocats et aux autres intervenants</vt:lpstr>
      <vt:lpstr>  Comité consultatif de la magistrature et du barreau  sur les services en français</vt:lpstr>
      <vt:lpstr> Représentants – Comité directeur de mise en œuvre  des recommandations du CCMBSEF</vt:lpstr>
      <vt:lpstr> Comité directeur de mise en œuvre des recommandations du CCMBSEF – groupes de travail</vt:lpstr>
      <vt:lpstr> </vt:lpstr>
      <vt:lpstr> </vt:lpstr>
      <vt:lpstr> </vt:lpstr>
      <vt:lpstr> Le « Projet pilote d’accès homogène à la  justice en français » - Proposition</vt:lpstr>
      <vt:lpstr>Projet pilote – Objectif et portée</vt:lpstr>
      <vt:lpstr>Projet pilote – Emplacement, durée  et meilleures pratiques</vt:lpstr>
      <vt:lpstr>Rapport final du Comité directeur de mise en œuvre  des recommandations du CCMBSEF</vt:lpstr>
    </vt:vector>
  </TitlesOfParts>
  <Company>MGS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Ministry of the Attorney General response to the  Access to Justice in French report</dc:title>
  <dc:creator>Bucci, Elizabeth (JUS)</dc:creator>
  <cp:lastModifiedBy>Bucci, Elizabeth (JUS)</cp:lastModifiedBy>
  <cp:revision>261</cp:revision>
  <cp:lastPrinted>2014-09-25T22:06:53Z</cp:lastPrinted>
  <dcterms:created xsi:type="dcterms:W3CDTF">2014-04-22T18:37:35Z</dcterms:created>
  <dcterms:modified xsi:type="dcterms:W3CDTF">2014-09-29T14:53:56Z</dcterms:modified>
</cp:coreProperties>
</file>