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notesMasterIdLst>
    <p:notesMasterId r:id="rId12"/>
  </p:notesMasterIdLst>
  <p:handoutMasterIdLst>
    <p:handoutMasterId r:id="rId13"/>
  </p:handoutMasterIdLst>
  <p:sldIdLst>
    <p:sldId id="256" r:id="rId2"/>
    <p:sldId id="281" r:id="rId3"/>
    <p:sldId id="288" r:id="rId4"/>
    <p:sldId id="282" r:id="rId5"/>
    <p:sldId id="289" r:id="rId6"/>
    <p:sldId id="290" r:id="rId7"/>
    <p:sldId id="291" r:id="rId8"/>
    <p:sldId id="293" r:id="rId9"/>
    <p:sldId id="292" r:id="rId10"/>
    <p:sldId id="286" r:id="rId1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00" autoAdjust="0"/>
  </p:normalViewPr>
  <p:slideViewPr>
    <p:cSldViewPr snapToGrid="0" snapToObjects="1">
      <p:cViewPr varScale="1">
        <p:scale>
          <a:sx n="43" d="100"/>
          <a:sy n="43"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338596-26C0-C546-B82A-4D7A06B7FE26}" type="datetimeFigureOut">
              <a:rPr lang="fr-FR" smtClean="0"/>
              <a:pPr/>
              <a:t>23/11/2011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1D4F1E-ED8B-044E-8693-8260C6C80827}" type="slidenum">
              <a:rPr lang="fr-FR" smtClean="0"/>
              <a:pPr/>
              <a:t>‹N°›</a:t>
            </a:fld>
            <a:endParaRPr lang="fr-FR"/>
          </a:p>
        </p:txBody>
      </p:sp>
    </p:spTree>
    <p:extLst>
      <p:ext uri="{BB962C8B-B14F-4D97-AF65-F5344CB8AC3E}">
        <p14:creationId xmlns="" xmlns:p14="http://schemas.microsoft.com/office/powerpoint/2010/main" val="49417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02E7C-814F-4443-8F3A-C9A2E0A2E2BB}" type="datetimeFigureOut">
              <a:rPr lang="fr-FR" smtClean="0"/>
              <a:pPr/>
              <a:t>23/11/2011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DC1BBB-696B-2F4D-B7D4-D95A12CCF8E9}" type="slidenum">
              <a:rPr lang="fr-FR" smtClean="0"/>
              <a:pPr/>
              <a:t>‹N°›</a:t>
            </a:fld>
            <a:endParaRPr lang="fr-FR"/>
          </a:p>
        </p:txBody>
      </p:sp>
    </p:spTree>
    <p:extLst>
      <p:ext uri="{BB962C8B-B14F-4D97-AF65-F5344CB8AC3E}">
        <p14:creationId xmlns="" xmlns:p14="http://schemas.microsoft.com/office/powerpoint/2010/main" val="8755690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10</a:t>
            </a:fld>
            <a:endParaRPr lang="fr-FR"/>
          </a:p>
        </p:txBody>
      </p:sp>
    </p:spTree>
    <p:extLst>
      <p:ext uri="{BB962C8B-B14F-4D97-AF65-F5344CB8AC3E}">
        <p14:creationId xmlns="" xmlns:p14="http://schemas.microsoft.com/office/powerpoint/2010/main" val="411445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2</a:t>
            </a:fld>
            <a:endParaRPr lang="fr-FR"/>
          </a:p>
        </p:txBody>
      </p:sp>
    </p:spTree>
    <p:extLst>
      <p:ext uri="{BB962C8B-B14F-4D97-AF65-F5344CB8AC3E}">
        <p14:creationId xmlns="" xmlns:p14="http://schemas.microsoft.com/office/powerpoint/2010/main" val="442618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3</a:t>
            </a:fld>
            <a:endParaRPr lang="fr-FR"/>
          </a:p>
        </p:txBody>
      </p:sp>
    </p:spTree>
    <p:extLst>
      <p:ext uri="{BB962C8B-B14F-4D97-AF65-F5344CB8AC3E}">
        <p14:creationId xmlns="" xmlns:p14="http://schemas.microsoft.com/office/powerpoint/2010/main" val="32940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4</a:t>
            </a:fld>
            <a:endParaRPr lang="fr-FR"/>
          </a:p>
        </p:txBody>
      </p:sp>
    </p:spTree>
    <p:extLst>
      <p:ext uri="{BB962C8B-B14F-4D97-AF65-F5344CB8AC3E}">
        <p14:creationId xmlns="" xmlns:p14="http://schemas.microsoft.com/office/powerpoint/2010/main" val="1374956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Beaucoup d’aînés sont unilingues francophones, d’autres peuvent et comprennent difficilement les termes médicaux.</a:t>
            </a:r>
          </a:p>
          <a:p>
            <a:r>
              <a:rPr lang="fr-FR" dirty="0" smtClean="0"/>
              <a:t>Un aîné</a:t>
            </a:r>
            <a:r>
              <a:rPr lang="fr-FR" baseline="0" dirty="0" smtClean="0"/>
              <a:t> qui se présente à un centre hospitalier et qu’il voit en entrant dans le centre le mot hôpital en français, il s’attend à avoir du personnel et des services en français .Certes il peut avoir un interprète mais quand tu es malade, tu aimes bien comprendre ta maladie, être capable de poses des questions. Vous savez quand on est malade et que ça fait mal, tu dois être et veux être compris</a:t>
            </a:r>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5</a:t>
            </a:fld>
            <a:endParaRPr lang="fr-FR"/>
          </a:p>
        </p:txBody>
      </p:sp>
    </p:spTree>
    <p:extLst>
      <p:ext uri="{BB962C8B-B14F-4D97-AF65-F5344CB8AC3E}">
        <p14:creationId xmlns="" xmlns:p14="http://schemas.microsoft.com/office/powerpoint/2010/main" val="88067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résidence, l’aîné</a:t>
            </a:r>
            <a:r>
              <a:rPr lang="fr-FR" baseline="0" dirty="0" smtClean="0"/>
              <a:t> se sent vulnérable, dépendant des soins du </a:t>
            </a:r>
            <a:r>
              <a:rPr lang="fr-FR" baseline="0" dirty="0" err="1" smtClean="0"/>
              <a:t>personel</a:t>
            </a:r>
            <a:r>
              <a:rPr lang="fr-FR" baseline="0" dirty="0" smtClean="0"/>
              <a:t> et préposé. Les agences de placements pour les résidences devraient être plus attentifs aux besoins des aînés. On entend dire que tous les noms des patients pour les résidences de soins de longue durée sont sur une même liste: aîné francophone ou autre. Pourquoi ne pas apporter un soutien à un aîné francophone et lui trouver une résidence près des siens et une résidence avec du personnel bilingue. Il faut que l’aîné soit capable d’exprimer ses besoins et ses malaises. Être capable d’avoir des activités en français. Que ses derniers jours soient dans le respect et la dignité de sa culture.</a:t>
            </a:r>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6</a:t>
            </a:fld>
            <a:endParaRPr lang="fr-FR"/>
          </a:p>
        </p:txBody>
      </p:sp>
    </p:spTree>
    <p:extLst>
      <p:ext uri="{BB962C8B-B14F-4D97-AF65-F5344CB8AC3E}">
        <p14:creationId xmlns="" xmlns:p14="http://schemas.microsoft.com/office/powerpoint/2010/main" val="2814552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Depuis les nombreuses années consacrées à la défense du français</a:t>
            </a:r>
            <a:r>
              <a:rPr lang="fr-FR" baseline="0" dirty="0" smtClean="0"/>
              <a:t> en Ontario, l’aîné doit comprendre ses droits</a:t>
            </a:r>
          </a:p>
          <a:p>
            <a:r>
              <a:rPr lang="fr-FR" baseline="0" dirty="0" smtClean="0"/>
              <a:t> que ce soit au tribunal, sur le bord du chemin ( excès de vitesse ou autre ) pour faire écrire son testament, son mandat d’inaptitude ou encore pour renouveler son permis de conduire.</a:t>
            </a:r>
          </a:p>
          <a:p>
            <a:r>
              <a:rPr lang="fr-FR" baseline="0" dirty="0" smtClean="0"/>
              <a:t>La base revient à vouloir vivre en français et à recourir aux agences et ministères </a:t>
            </a:r>
            <a:r>
              <a:rPr lang="fr-FR" baseline="0" dirty="0" err="1" smtClean="0"/>
              <a:t>our</a:t>
            </a:r>
            <a:r>
              <a:rPr lang="fr-FR" baseline="0" dirty="0" smtClean="0"/>
              <a:t> se faire comprendre et se faire entendre.</a:t>
            </a:r>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7</a:t>
            </a:fld>
            <a:endParaRPr lang="fr-FR"/>
          </a:p>
        </p:txBody>
      </p:sp>
    </p:spTree>
    <p:extLst>
      <p:ext uri="{BB962C8B-B14F-4D97-AF65-F5344CB8AC3E}">
        <p14:creationId xmlns="" xmlns:p14="http://schemas.microsoft.com/office/powerpoint/2010/main" val="2550523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radios et les</a:t>
            </a:r>
            <a:r>
              <a:rPr lang="fr-FR" baseline="0" dirty="0" smtClean="0"/>
              <a:t> télévisions publiques , les médias écrits ont un rôle important à jouer. Les gouvernements doivent les exiger qu’ils produisent des émissions ontariennes pour informer pas seulement les aînés mais toute la population que des services sont disponibles en français.</a:t>
            </a:r>
          </a:p>
          <a:p>
            <a:r>
              <a:rPr lang="fr-FR" baseline="0" dirty="0" smtClean="0"/>
              <a:t>L’internet aussi est un outil important. Les aînés doivent être attentifs et réceptifs des services disponibles.</a:t>
            </a:r>
            <a:endParaRPr lang="fr-FR" dirty="0"/>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8</a:t>
            </a:fld>
            <a:endParaRPr lang="fr-FR"/>
          </a:p>
        </p:txBody>
      </p:sp>
    </p:spTree>
    <p:extLst>
      <p:ext uri="{BB962C8B-B14F-4D97-AF65-F5344CB8AC3E}">
        <p14:creationId xmlns="" xmlns:p14="http://schemas.microsoft.com/office/powerpoint/2010/main" val="3333498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r>
              <a:rPr lang="fr-FR" dirty="0" smtClean="0"/>
              <a:t>Dans</a:t>
            </a:r>
            <a:r>
              <a:rPr lang="fr-FR" baseline="0" dirty="0" smtClean="0"/>
              <a:t> sa planification stratégique, la FAFO veut rencontrer ses membres dans leur communauté. Nous voulons développer le sentiment d’appartenance francophone. Nous disons que c’est le rôle des parents et des grands-parents de contribuer et de participer activement au rayonnement de la langue français et à l’épanouissement culturel des communautés.</a:t>
            </a:r>
          </a:p>
          <a:p>
            <a:r>
              <a:rPr lang="fr-FR" baseline="0" dirty="0" smtClean="0"/>
              <a:t>Les aînés doivent être des porteurs de nouvelles initiatives et contribuer à une plus grande vitalité du fait français en Ontario comme assister à des évènements culturels.</a:t>
            </a:r>
          </a:p>
          <a:p>
            <a:r>
              <a:rPr lang="fr-FR" baseline="0" dirty="0" smtClean="0"/>
              <a:t>Les aînés doivent insister auprès de leurs enfants et petits enfants de s’exprimer en français dans son milieu social et </a:t>
            </a:r>
            <a:r>
              <a:rPr lang="fr-FR" baseline="0" smtClean="0"/>
              <a:t>de travail.</a:t>
            </a:r>
            <a:endParaRPr lang="fr-FR"/>
          </a:p>
        </p:txBody>
      </p:sp>
      <p:sp>
        <p:nvSpPr>
          <p:cNvPr id="4" name="Espace réservé du numéro de diapositive 3"/>
          <p:cNvSpPr>
            <a:spLocks noGrp="1"/>
          </p:cNvSpPr>
          <p:nvPr>
            <p:ph type="sldNum" sz="quarter" idx="10"/>
          </p:nvPr>
        </p:nvSpPr>
        <p:spPr/>
        <p:txBody>
          <a:bodyPr/>
          <a:lstStyle/>
          <a:p>
            <a:fld id="{8EDC1BBB-696B-2F4D-B7D4-D95A12CCF8E9}" type="slidenum">
              <a:rPr lang="fr-FR" smtClean="0"/>
              <a:pPr/>
              <a:t>9</a:t>
            </a:fld>
            <a:endParaRPr lang="fr-FR"/>
          </a:p>
        </p:txBody>
      </p:sp>
    </p:spTree>
    <p:extLst>
      <p:ext uri="{BB962C8B-B14F-4D97-AF65-F5344CB8AC3E}">
        <p14:creationId xmlns="" xmlns:p14="http://schemas.microsoft.com/office/powerpoint/2010/main" val="1006465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fr-CA" smtClean="0"/>
              <a:t>Cliquez et modifiez le titre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B6EF64-FB19-411E-965E-9F52AA47445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fr-CA" smtClean="0"/>
              <a:t>Cliquez et modifiez le titre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Cliquez sur l'icône pour ajouter une image</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fr-CA" smtClean="0"/>
              <a:t>Cliquez pour modifier les styles du texte du masque</a:t>
            </a:r>
          </a:p>
        </p:txBody>
      </p:sp>
      <p:sp>
        <p:nvSpPr>
          <p:cNvPr id="5" name="Date Placeholder 4"/>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age au-dessus de légende">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fr-CA" smtClean="0"/>
              <a:t>Cliquez et modifiez le titre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fr-CA" smtClean="0"/>
              <a:t>Cliquez sur l'icône pour ajouter une image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images avec légende">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fr-CA" smtClean="0"/>
              <a:t>Cliquez et modifiez le titre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a:p>
        </p:txBody>
      </p:sp>
      <p:sp>
        <p:nvSpPr>
          <p:cNvPr id="4" name="Date Placeholder 3"/>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fr-CA" smtClean="0"/>
              <a:t>Cliquez sur l'icône pour ajouter une image</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fr-CA" smtClean="0"/>
              <a:t>Cliquez sur l'icône pour ajouter une image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fr-CA" smtClean="0"/>
              <a:t>Cliquez et modifiez le titre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a:p>
        </p:txBody>
      </p:sp>
      <p:sp>
        <p:nvSpPr>
          <p:cNvPr id="4" name="Date Placeholder 3"/>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fr-CA" smtClean="0"/>
              <a:t>Cliquez sur l'icône pour ajouter une image</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fr-CA" smtClean="0"/>
              <a:t>Cliquez sur l'icône pour ajouter une image</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fr-CA" smtClean="0"/>
              <a:t>Cliquez sur l'icône pour ajouter une image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Vertical Text Placeholder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fr-CA" smtClean="0"/>
              <a:t>Cliquez et modifiez le titre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fr-CA" smtClean="0"/>
              <a:t>Cliquez et modifiez le titre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fr-CA" smtClean="0"/>
              <a:t>Cliquez sur l'icône pour ajouter une image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fr-CA" smtClean="0"/>
              <a:t>Cliquez et modifiez le titre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5" name="Date Placeholder 4"/>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Cliquez et modifiez le titre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7" name="Date Placeholder 6"/>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8" name="Footer Placeholder 7"/>
          <p:cNvSpPr>
            <a:spLocks noGrp="1"/>
          </p:cNvSpPr>
          <p:nvPr>
            <p:ph type="ftr" sz="quarter" idx="11"/>
          </p:nvPr>
        </p:nvSpPr>
        <p:spPr>
          <a:xfrm>
            <a:off x="1120588" y="188259"/>
            <a:ext cx="2895600" cy="365125"/>
          </a:xfrm>
        </p:spPr>
        <p:txBody>
          <a:bodyPr/>
          <a:lstStyle/>
          <a:p>
            <a:endParaRPr lang="fr-FR"/>
          </a:p>
        </p:txBody>
      </p:sp>
      <p:sp>
        <p:nvSpPr>
          <p:cNvPr id="9" name="Slide Number Placeholder 8"/>
          <p:cNvSpPr>
            <a:spLocks noGrp="1"/>
          </p:cNvSpPr>
          <p:nvPr>
            <p:ph type="sldNum" sz="quarter" idx="12"/>
          </p:nvPr>
        </p:nvSpPr>
        <p:spPr/>
        <p:txBody>
          <a:bodyPr/>
          <a:lstStyle/>
          <a:p>
            <a:fld id="{00765AD6-A6D0-7C4C-B29B-B1B20187A1CE}" type="slidenum">
              <a:rPr lang="fr-FR" smtClean="0"/>
              <a:pPr/>
              <a:t>‹N°›</a:t>
            </a:fld>
            <a:endParaRPr lang="fr-FR"/>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Date Placeholder 2"/>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46707-F727-134E-B512-123756723D4F}" type="datetimeFigureOut">
              <a:rPr lang="fr-FR" smtClean="0"/>
              <a:pPr/>
              <a:t>23/11/2011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0765AD6-A6D0-7C4C-B29B-B1B20187A1C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fr-CA" smtClean="0"/>
              <a:t>Cliquez et modifiez le titre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a:xfrm>
            <a:off x="6580094" y="188259"/>
            <a:ext cx="2133600" cy="365125"/>
          </a:xfrm>
        </p:spPr>
        <p:txBody>
          <a:bodyPr/>
          <a:lstStyle/>
          <a:p>
            <a:fld id="{E0D46707-F727-134E-B512-123756723D4F}" type="datetimeFigureOut">
              <a:rPr lang="fr-FR" smtClean="0"/>
              <a:pPr/>
              <a:t>23/11/2011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F02B71-8991-4516-A01E-F1A9ACD28BD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fr-CA" smtClean="0"/>
              <a:t>Cliquez et modifiez le titre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E0D46707-F727-134E-B512-123756723D4F}" type="datetimeFigureOut">
              <a:rPr lang="fr-FR" smtClean="0"/>
              <a:pPr/>
              <a:t>23/11/2011</a:t>
            </a:fld>
            <a:endParaRPr lang="fr-FR"/>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00765AD6-A6D0-7C4C-B29B-B1B20187A1CE}" type="slidenum">
              <a:rPr lang="fr-FR" smtClean="0"/>
              <a:pPr/>
              <a:t>‹N°›</a:t>
            </a:fld>
            <a:endParaRPr lang="fr-FR"/>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re 45"/>
          <p:cNvSpPr>
            <a:spLocks noGrp="1"/>
          </p:cNvSpPr>
          <p:nvPr>
            <p:ph type="title"/>
          </p:nvPr>
        </p:nvSpPr>
        <p:spPr/>
        <p:txBody>
          <a:bodyPr>
            <a:normAutofit/>
          </a:bodyPr>
          <a:lstStyle/>
          <a:p>
            <a:r>
              <a:rPr lang="fr-FR" sz="5000" dirty="0" smtClean="0"/>
              <a:t>FAFO</a:t>
            </a:r>
            <a:endParaRPr lang="fr-FR" sz="5000" dirty="0"/>
          </a:p>
        </p:txBody>
      </p:sp>
      <p:pic>
        <p:nvPicPr>
          <p:cNvPr id="49" name="Espace réservé du contenu 48" descr="Logo FAFO.jpg"/>
          <p:cNvPicPr>
            <a:picLocks noGrp="1" noChangeAspect="1"/>
          </p:cNvPicPr>
          <p:nvPr>
            <p:ph idx="1"/>
          </p:nvPr>
        </p:nvPicPr>
        <p:blipFill>
          <a:blip r:embed="rId3"/>
          <a:srcRect t="-4143" b="-4143"/>
          <a:stretch>
            <a:fillRect/>
          </a:stretch>
        </p:blipFill>
        <p:spPr>
          <a:xfrm>
            <a:off x="4896344" y="2200004"/>
            <a:ext cx="3566160" cy="3686175"/>
          </a:xfrm>
        </p:spPr>
      </p:pic>
      <p:sp>
        <p:nvSpPr>
          <p:cNvPr id="48" name="Espace réservé du texte 47"/>
          <p:cNvSpPr>
            <a:spLocks noGrp="1"/>
          </p:cNvSpPr>
          <p:nvPr>
            <p:ph type="body" sz="half" idx="2"/>
          </p:nvPr>
        </p:nvSpPr>
        <p:spPr>
          <a:xfrm>
            <a:off x="900952" y="2039111"/>
            <a:ext cx="3808208" cy="4224528"/>
          </a:xfrm>
        </p:spPr>
        <p:txBody>
          <a:bodyPr>
            <a:normAutofit fontScale="92500"/>
          </a:bodyPr>
          <a:lstStyle/>
          <a:p>
            <a:r>
              <a:rPr lang="fr-FR" dirty="0" smtClean="0"/>
              <a:t>Fédération des aînés et retraités francophones de l’Ontario</a:t>
            </a:r>
          </a:p>
          <a:p>
            <a:r>
              <a:rPr lang="fr-FR" sz="2800" b="1" dirty="0"/>
              <a:t>R</a:t>
            </a:r>
            <a:r>
              <a:rPr lang="fr-FR" sz="2800" b="1" dirty="0" smtClean="0"/>
              <a:t>aisons pour demander des services en français</a:t>
            </a:r>
          </a:p>
          <a:p>
            <a:endParaRPr lang="fr-FR" sz="1500" dirty="0" smtClean="0"/>
          </a:p>
          <a:p>
            <a:endParaRPr lang="fr-FR" sz="1500" dirty="0"/>
          </a:p>
          <a:p>
            <a:r>
              <a:rPr lang="fr-FR" sz="1500" dirty="0" smtClean="0"/>
              <a:t>17 novembre 2011</a:t>
            </a:r>
            <a:endParaRPr lang="fr-FR" sz="1500" dirty="0"/>
          </a:p>
        </p:txBody>
      </p:sp>
      <p:sp>
        <p:nvSpPr>
          <p:cNvPr id="51" name="ZoneTexte 50"/>
          <p:cNvSpPr txBox="1"/>
          <p:nvPr/>
        </p:nvSpPr>
        <p:spPr>
          <a:xfrm>
            <a:off x="9740575" y="4870907"/>
            <a:ext cx="184666" cy="369332"/>
          </a:xfrm>
          <a:prstGeom prst="rect">
            <a:avLst/>
          </a:prstGeom>
          <a:noFill/>
        </p:spPr>
        <p:txBody>
          <a:bodyPr wrap="none" rtlCol="0">
            <a:spAutoFit/>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8" descr="Logo FAFO.jpg"/>
          <p:cNvPicPr>
            <a:picLocks noChangeAspect="1"/>
          </p:cNvPicPr>
          <p:nvPr/>
        </p:nvPicPr>
        <p:blipFill>
          <a:blip r:embed="rId3">
            <a:alphaModFix amt="15000"/>
          </a:blip>
          <a:srcRect t="-4143" b="-4143"/>
          <a:stretch>
            <a:fillRect/>
          </a:stretch>
        </p:blipFill>
        <p:spPr>
          <a:xfrm>
            <a:off x="2698631" y="-916622"/>
            <a:ext cx="6445369" cy="6662280"/>
          </a:xfrm>
          <a:prstGeom prst="rect">
            <a:avLst/>
          </a:prstGeom>
        </p:spPr>
      </p:pic>
      <p:sp>
        <p:nvSpPr>
          <p:cNvPr id="2" name="Titre 1"/>
          <p:cNvSpPr>
            <a:spLocks noGrp="1"/>
          </p:cNvSpPr>
          <p:nvPr>
            <p:ph type="title"/>
          </p:nvPr>
        </p:nvSpPr>
        <p:spPr/>
        <p:txBody>
          <a:bodyPr>
            <a:normAutofit fontScale="90000"/>
          </a:bodyPr>
          <a:lstStyle/>
          <a:p>
            <a:pPr algn="r"/>
            <a:r>
              <a:rPr lang="fr-CA" sz="3300" i="1" dirty="0" smtClean="0"/>
              <a:t/>
            </a:r>
            <a:br>
              <a:rPr lang="fr-CA" sz="3300" i="1" dirty="0" smtClean="0"/>
            </a:br>
            <a:r>
              <a:rPr lang="fr-CA" sz="3300" i="1" dirty="0" smtClean="0"/>
              <a:t/>
            </a:r>
            <a:br>
              <a:rPr lang="fr-CA" sz="3300" i="1" dirty="0" smtClean="0"/>
            </a:br>
            <a:r>
              <a:rPr lang="fr-FR" sz="2800" i="1" dirty="0" smtClean="0"/>
              <a:t>C'est </a:t>
            </a:r>
            <a:r>
              <a:rPr lang="fr-FR" sz="2800" i="1" dirty="0"/>
              <a:t>à notre avantage d'en faire une habitude! Exigeons nos services en français</a:t>
            </a:r>
            <a:r>
              <a:rPr lang="fr-FR" sz="2800" i="1" dirty="0" smtClean="0"/>
              <a:t>!</a:t>
            </a:r>
            <a:br>
              <a:rPr lang="fr-FR" sz="2800" i="1" dirty="0" smtClean="0"/>
            </a:br>
            <a:r>
              <a:rPr lang="fr-FR" sz="2800" i="1" dirty="0"/>
              <a:t/>
            </a:r>
            <a:br>
              <a:rPr lang="fr-FR" sz="2800" i="1" dirty="0"/>
            </a:br>
            <a:r>
              <a:rPr lang="fr-FR" sz="2800" i="1" dirty="0" smtClean="0"/>
              <a:t/>
            </a:r>
            <a:br>
              <a:rPr lang="fr-FR" sz="2800" i="1" dirty="0" smtClean="0"/>
            </a:br>
            <a:r>
              <a:rPr lang="fr-CA" sz="2800" i="1" dirty="0"/>
              <a:t>Merci!</a:t>
            </a:r>
            <a:endParaRPr lang="fr-FR" sz="2556" i="1" dirty="0"/>
          </a:p>
        </p:txBody>
      </p:sp>
      <p:sp>
        <p:nvSpPr>
          <p:cNvPr id="3" name="Espace réservé du texte 2"/>
          <p:cNvSpPr>
            <a:spLocks noGrp="1"/>
          </p:cNvSpPr>
          <p:nvPr>
            <p:ph type="body" idx="1"/>
          </p:nvPr>
        </p:nvSpPr>
        <p:spPr/>
        <p:txBody>
          <a:bodyPr>
            <a:normAutofit/>
          </a:bodyPr>
          <a:lstStyle/>
          <a:p>
            <a:pPr algn="r"/>
            <a:r>
              <a:rPr lang="fr-CA" sz="1500" i="1" dirty="0" smtClean="0"/>
              <a:t>Oliva Roy, président</a:t>
            </a:r>
            <a:endParaRPr lang="fr-FR" sz="1500" dirty="0"/>
          </a:p>
        </p:txBody>
      </p:sp>
      <p:sp>
        <p:nvSpPr>
          <p:cNvPr id="4" name="ZoneTexte 3"/>
          <p:cNvSpPr txBox="1"/>
          <p:nvPr/>
        </p:nvSpPr>
        <p:spPr>
          <a:xfrm>
            <a:off x="914400" y="949059"/>
            <a:ext cx="5693631" cy="461665"/>
          </a:xfrm>
          <a:prstGeom prst="rect">
            <a:avLst/>
          </a:prstGeom>
          <a:noFill/>
        </p:spPr>
        <p:txBody>
          <a:bodyPr wrap="square" rtlCol="0">
            <a:spAutoFit/>
          </a:bodyPr>
          <a:lstStyle/>
          <a:p>
            <a:r>
              <a:rPr lang="fr-FR" sz="2400" dirty="0" smtClean="0"/>
              <a:t>Les services en français…</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66656"/>
            <a:ext cx="9252151" cy="914400"/>
          </a:xfrm>
        </p:spPr>
        <p:txBody>
          <a:bodyPr>
            <a:noAutofit/>
          </a:bodyPr>
          <a:lstStyle/>
          <a:p>
            <a:r>
              <a:rPr lang="fr-FR" sz="2400" b="1" dirty="0" smtClean="0"/>
              <a:t>Pourquoi  demander des services en français?</a:t>
            </a:r>
          </a:p>
        </p:txBody>
      </p:sp>
      <p:sp>
        <p:nvSpPr>
          <p:cNvPr id="3" name="Espace réservé du contenu 2"/>
          <p:cNvSpPr>
            <a:spLocks noGrp="1"/>
          </p:cNvSpPr>
          <p:nvPr>
            <p:ph idx="1"/>
          </p:nvPr>
        </p:nvSpPr>
        <p:spPr>
          <a:xfrm>
            <a:off x="1114424" y="2340094"/>
            <a:ext cx="7610476" cy="3670767"/>
          </a:xfrm>
        </p:spPr>
        <p:txBody>
          <a:bodyPr>
            <a:normAutofit/>
          </a:bodyPr>
          <a:lstStyle/>
          <a:p>
            <a:r>
              <a:rPr lang="fr-FR" sz="2400" dirty="0" smtClean="0"/>
              <a:t>En œuvrant au sein des paroisses et de nombreux organismes communautaires, les aînés ont bâti une solidarité essentielle à notre vitalité culturelle.</a:t>
            </a:r>
            <a:br>
              <a:rPr lang="fr-FR" sz="2400" dirty="0" smtClean="0"/>
            </a:br>
            <a:endParaRPr lang="fr-FR" sz="2400" dirty="0" smtClean="0"/>
          </a:p>
        </p:txBody>
      </p:sp>
      <p:pic>
        <p:nvPicPr>
          <p:cNvPr id="4" name="Espace réservé du contenu 48" descr="Logo FAFO.jpg"/>
          <p:cNvPicPr>
            <a:picLocks noChangeAspect="1"/>
          </p:cNvPicPr>
          <p:nvPr/>
        </p:nvPicPr>
        <p:blipFill>
          <a:blip r:embed="rId3">
            <a:alphaModFix amt="10000"/>
          </a:blip>
          <a:srcRect t="-4143" b="-4143"/>
          <a:stretch>
            <a:fillRect/>
          </a:stretch>
        </p:blipFill>
        <p:spPr>
          <a:xfrm>
            <a:off x="4400568" y="2038256"/>
            <a:ext cx="4513245" cy="4665133"/>
          </a:xfrm>
          <a:prstGeom prst="rect">
            <a:avLst/>
          </a:prstGeom>
        </p:spPr>
      </p:pic>
      <p:pic>
        <p:nvPicPr>
          <p:cNvPr id="8194" name="Picture 2" descr="http://stjacques.diocesessm.org/index.html/fr/image1"/>
          <p:cNvPicPr>
            <a:picLocks noChangeAspect="1" noChangeArrowheads="1"/>
          </p:cNvPicPr>
          <p:nvPr/>
        </p:nvPicPr>
        <p:blipFill>
          <a:blip r:embed="rId4"/>
          <a:srcRect/>
          <a:stretch>
            <a:fillRect/>
          </a:stretch>
        </p:blipFill>
        <p:spPr bwMode="auto">
          <a:xfrm>
            <a:off x="1114424" y="4021954"/>
            <a:ext cx="3164400" cy="23733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66656"/>
            <a:ext cx="9252151" cy="914400"/>
          </a:xfrm>
        </p:spPr>
        <p:txBody>
          <a:bodyPr>
            <a:noAutofit/>
          </a:bodyPr>
          <a:lstStyle/>
          <a:p>
            <a:r>
              <a:rPr lang="fr-FR" sz="2400" b="1" dirty="0" smtClean="0"/>
              <a:t>Pourquoi  demander des services en français?</a:t>
            </a:r>
          </a:p>
        </p:txBody>
      </p:sp>
      <p:sp>
        <p:nvSpPr>
          <p:cNvPr id="3" name="Espace réservé du contenu 2"/>
          <p:cNvSpPr>
            <a:spLocks noGrp="1"/>
          </p:cNvSpPr>
          <p:nvPr>
            <p:ph idx="1"/>
          </p:nvPr>
        </p:nvSpPr>
        <p:spPr>
          <a:xfrm>
            <a:off x="1114424" y="2340094"/>
            <a:ext cx="7610476" cy="3670767"/>
          </a:xfrm>
        </p:spPr>
        <p:txBody>
          <a:bodyPr>
            <a:normAutofit/>
          </a:bodyPr>
          <a:lstStyle/>
          <a:p>
            <a:r>
              <a:rPr lang="fr-FR" sz="2400" dirty="0"/>
              <a:t>En développant le mouvement coopératif, le réseau scolaire et nos services, </a:t>
            </a:r>
            <a:r>
              <a:rPr lang="fr-FR" sz="2400" dirty="0" smtClean="0"/>
              <a:t>les aînés </a:t>
            </a:r>
            <a:r>
              <a:rPr lang="fr-FR" sz="2400" dirty="0"/>
              <a:t>nous ont légué les outils de la survie économique et culturelle.</a:t>
            </a:r>
            <a:br>
              <a:rPr lang="fr-FR" sz="2400" dirty="0"/>
            </a:br>
            <a:endParaRPr lang="fr-FR" sz="2400" dirty="0"/>
          </a:p>
          <a:p>
            <a:endParaRPr lang="fr-FR" sz="2400" dirty="0" smtClean="0"/>
          </a:p>
        </p:txBody>
      </p:sp>
      <p:pic>
        <p:nvPicPr>
          <p:cNvPr id="4" name="Espace réservé du contenu 48" descr="Logo FAFO.jpg"/>
          <p:cNvPicPr>
            <a:picLocks noChangeAspect="1"/>
          </p:cNvPicPr>
          <p:nvPr/>
        </p:nvPicPr>
        <p:blipFill>
          <a:blip r:embed="rId3">
            <a:alphaModFix amt="10000"/>
          </a:blip>
          <a:srcRect t="-4143" b="-4143"/>
          <a:stretch>
            <a:fillRect/>
          </a:stretch>
        </p:blipFill>
        <p:spPr>
          <a:xfrm>
            <a:off x="4400568" y="2038256"/>
            <a:ext cx="4513245" cy="4665133"/>
          </a:xfrm>
          <a:prstGeom prst="rect">
            <a:avLst/>
          </a:prstGeom>
        </p:spPr>
      </p:pic>
      <p:pic>
        <p:nvPicPr>
          <p:cNvPr id="8" name="Picture 2" descr="http://www.csf.gouv.on.ca/blogue/wp-content/uploads/2009/09/drapeau-franco-ontarien.jpg"/>
          <p:cNvPicPr>
            <a:picLocks noChangeAspect="1" noChangeArrowheads="1"/>
          </p:cNvPicPr>
          <p:nvPr/>
        </p:nvPicPr>
        <p:blipFill>
          <a:blip r:embed="rId4"/>
          <a:srcRect/>
          <a:stretch>
            <a:fillRect/>
          </a:stretch>
        </p:blipFill>
        <p:spPr bwMode="auto">
          <a:xfrm>
            <a:off x="1323749" y="4232126"/>
            <a:ext cx="2802851" cy="17787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1587902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573" y="509759"/>
            <a:ext cx="9279573" cy="914400"/>
          </a:xfrm>
        </p:spPr>
        <p:txBody>
          <a:bodyPr>
            <a:noAutofit/>
          </a:bodyPr>
          <a:lstStyle/>
          <a:p>
            <a:r>
              <a:rPr lang="fr-FR" sz="2800" b="1" dirty="0" smtClean="0"/>
              <a:t>Pourquoi réclamer des services en français?</a:t>
            </a:r>
          </a:p>
        </p:txBody>
      </p:sp>
      <p:sp>
        <p:nvSpPr>
          <p:cNvPr id="3" name="Espace réservé du contenu 2"/>
          <p:cNvSpPr>
            <a:spLocks noGrp="1"/>
          </p:cNvSpPr>
          <p:nvPr>
            <p:ph idx="1"/>
          </p:nvPr>
        </p:nvSpPr>
        <p:spPr/>
        <p:txBody>
          <a:bodyPr>
            <a:normAutofit/>
          </a:bodyPr>
          <a:lstStyle/>
          <a:p>
            <a:r>
              <a:rPr lang="fr-FR" sz="2400" dirty="0" smtClean="0"/>
              <a:t>En tant que parents et grands-parents, les aînés sont des modèles au quotidien de la fierté de notre héritage franco-ontarien.</a:t>
            </a:r>
          </a:p>
          <a:p>
            <a:r>
              <a:rPr lang="fr-FR" sz="2400" dirty="0"/>
              <a:t>Par leur engagement constant, ils ont été de toutes les batailles pour assurer le respect de nos droits et la préservation de nos institutions.</a:t>
            </a:r>
            <a:br>
              <a:rPr lang="fr-FR" sz="2400" dirty="0"/>
            </a:br>
            <a:endParaRPr lang="fr-FR" sz="2400" dirty="0"/>
          </a:p>
          <a:p>
            <a:pPr marL="0" indent="0">
              <a:buNone/>
            </a:pPr>
            <a:endParaRPr lang="fr-FR" sz="2400" dirty="0" smtClean="0"/>
          </a:p>
        </p:txBody>
      </p:sp>
      <p:pic>
        <p:nvPicPr>
          <p:cNvPr id="4" name="Espace réservé du contenu 48" descr="Logo FAFO.jpg"/>
          <p:cNvPicPr>
            <a:picLocks noChangeAspect="1"/>
          </p:cNvPicPr>
          <p:nvPr/>
        </p:nvPicPr>
        <p:blipFill>
          <a:blip r:embed="rId3">
            <a:alphaModFix amt="10000"/>
          </a:blip>
          <a:srcRect t="-4143" b="-4143"/>
          <a:stretch>
            <a:fillRect/>
          </a:stretch>
        </p:blipFill>
        <p:spPr>
          <a:xfrm>
            <a:off x="4400568" y="2038256"/>
            <a:ext cx="4513245" cy="466513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santé et le mieux-être</a:t>
            </a:r>
            <a:endParaRPr lang="fr-FR" dirty="0"/>
          </a:p>
        </p:txBody>
      </p:sp>
      <p:sp>
        <p:nvSpPr>
          <p:cNvPr id="4" name="Espace réservé du texte 3"/>
          <p:cNvSpPr>
            <a:spLocks noGrp="1"/>
          </p:cNvSpPr>
          <p:nvPr>
            <p:ph type="body" sz="half" idx="2"/>
          </p:nvPr>
        </p:nvSpPr>
        <p:spPr>
          <a:xfrm>
            <a:off x="914400" y="2039112"/>
            <a:ext cx="5267656" cy="4408908"/>
          </a:xfrm>
        </p:spPr>
        <p:txBody>
          <a:bodyPr>
            <a:normAutofit/>
          </a:bodyPr>
          <a:lstStyle/>
          <a:p>
            <a:endParaRPr lang="fr-CA" sz="2000" dirty="0" smtClean="0"/>
          </a:p>
          <a:p>
            <a:r>
              <a:rPr lang="fr-CA" sz="4000" dirty="0" smtClean="0"/>
              <a:t>Quand je suis en malade, je suis malade en français.</a:t>
            </a:r>
          </a:p>
          <a:p>
            <a:endParaRPr lang="fr-FR" dirty="0"/>
          </a:p>
        </p:txBody>
      </p:sp>
      <p:sp>
        <p:nvSpPr>
          <p:cNvPr id="5" name="Cadre 4"/>
          <p:cNvSpPr/>
          <p:nvPr/>
        </p:nvSpPr>
        <p:spPr>
          <a:xfrm>
            <a:off x="7849868" y="5520140"/>
            <a:ext cx="822960" cy="822960"/>
          </a:xfrm>
          <a:prstGeom prst="frame">
            <a:avLst/>
          </a:prstGeom>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1954125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Soins de longue durée</a:t>
            </a:r>
            <a:endParaRPr lang="fr-FR" dirty="0"/>
          </a:p>
        </p:txBody>
      </p:sp>
      <p:sp>
        <p:nvSpPr>
          <p:cNvPr id="4" name="Espace réservé du texte 3"/>
          <p:cNvSpPr>
            <a:spLocks noGrp="1"/>
          </p:cNvSpPr>
          <p:nvPr>
            <p:ph type="body" sz="half" idx="2"/>
          </p:nvPr>
        </p:nvSpPr>
        <p:spPr>
          <a:xfrm>
            <a:off x="914400" y="2039112"/>
            <a:ext cx="5267656" cy="4408908"/>
          </a:xfrm>
        </p:spPr>
        <p:txBody>
          <a:bodyPr>
            <a:normAutofit/>
          </a:bodyPr>
          <a:lstStyle/>
          <a:p>
            <a:endParaRPr lang="fr-CA" sz="2000" dirty="0" smtClean="0"/>
          </a:p>
          <a:p>
            <a:r>
              <a:rPr lang="fr-CA" sz="4000" dirty="0" smtClean="0"/>
              <a:t>Pour vieillir dans le respect de mon identité et de ma culture.</a:t>
            </a:r>
          </a:p>
          <a:p>
            <a:endParaRPr lang="fr-FR" dirty="0"/>
          </a:p>
        </p:txBody>
      </p:sp>
      <p:sp>
        <p:nvSpPr>
          <p:cNvPr id="5" name="Cadre 4"/>
          <p:cNvSpPr/>
          <p:nvPr/>
        </p:nvSpPr>
        <p:spPr>
          <a:xfrm>
            <a:off x="7849868" y="5520140"/>
            <a:ext cx="822960" cy="822960"/>
          </a:xfrm>
          <a:prstGeom prst="frame">
            <a:avLst/>
          </a:prstGeom>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2501725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Justice</a:t>
            </a:r>
            <a:endParaRPr lang="fr-FR" dirty="0"/>
          </a:p>
        </p:txBody>
      </p:sp>
      <p:sp>
        <p:nvSpPr>
          <p:cNvPr id="4" name="Espace réservé du texte 3"/>
          <p:cNvSpPr>
            <a:spLocks noGrp="1"/>
          </p:cNvSpPr>
          <p:nvPr>
            <p:ph type="body" sz="half" idx="2"/>
          </p:nvPr>
        </p:nvSpPr>
        <p:spPr>
          <a:xfrm>
            <a:off x="914400" y="2039112"/>
            <a:ext cx="5267656" cy="4408908"/>
          </a:xfrm>
        </p:spPr>
        <p:txBody>
          <a:bodyPr>
            <a:normAutofit lnSpcReduction="10000"/>
          </a:bodyPr>
          <a:lstStyle/>
          <a:p>
            <a:endParaRPr lang="fr-CA" sz="2000" dirty="0" smtClean="0"/>
          </a:p>
          <a:p>
            <a:r>
              <a:rPr lang="fr-CA" sz="4000" dirty="0" smtClean="0"/>
              <a:t>Parce que comprendre mes droits et bien </a:t>
            </a:r>
            <a:r>
              <a:rPr lang="fr-CA" sz="4000" smtClean="0"/>
              <a:t>défendre mes </a:t>
            </a:r>
            <a:r>
              <a:rPr lang="fr-CA" sz="4000" dirty="0" smtClean="0"/>
              <a:t>intérêts est essentiel.</a:t>
            </a:r>
          </a:p>
          <a:p>
            <a:endParaRPr lang="fr-FR" dirty="0"/>
          </a:p>
        </p:txBody>
      </p:sp>
      <p:sp>
        <p:nvSpPr>
          <p:cNvPr id="5" name="Cadre 4"/>
          <p:cNvSpPr/>
          <p:nvPr/>
        </p:nvSpPr>
        <p:spPr>
          <a:xfrm>
            <a:off x="7849868" y="5520140"/>
            <a:ext cx="822960" cy="822960"/>
          </a:xfrm>
          <a:prstGeom prst="frame">
            <a:avLst/>
          </a:prstGeom>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3131661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Médias</a:t>
            </a:r>
            <a:endParaRPr lang="fr-FR" dirty="0"/>
          </a:p>
        </p:txBody>
      </p:sp>
      <p:sp>
        <p:nvSpPr>
          <p:cNvPr id="4" name="Espace réservé du texte 3"/>
          <p:cNvSpPr>
            <a:spLocks noGrp="1"/>
          </p:cNvSpPr>
          <p:nvPr>
            <p:ph type="body" sz="half" idx="2"/>
          </p:nvPr>
        </p:nvSpPr>
        <p:spPr>
          <a:xfrm>
            <a:off x="914400" y="2039112"/>
            <a:ext cx="5267656" cy="4408908"/>
          </a:xfrm>
        </p:spPr>
        <p:txBody>
          <a:bodyPr>
            <a:normAutofit/>
          </a:bodyPr>
          <a:lstStyle/>
          <a:p>
            <a:endParaRPr lang="fr-CA" sz="2000" dirty="0" smtClean="0"/>
          </a:p>
          <a:p>
            <a:r>
              <a:rPr lang="fr-CA" sz="4000" dirty="0" smtClean="0"/>
              <a:t>Parce que les médias sont le reflet de la société.</a:t>
            </a:r>
          </a:p>
          <a:p>
            <a:endParaRPr lang="fr-FR" dirty="0"/>
          </a:p>
        </p:txBody>
      </p:sp>
      <p:sp>
        <p:nvSpPr>
          <p:cNvPr id="5" name="Cadre 4"/>
          <p:cNvSpPr/>
          <p:nvPr/>
        </p:nvSpPr>
        <p:spPr>
          <a:xfrm>
            <a:off x="7849868" y="5520140"/>
            <a:ext cx="822960" cy="822960"/>
          </a:xfrm>
          <a:prstGeom prst="frame">
            <a:avLst/>
          </a:prstGeom>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2782270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5</a:t>
            </a:r>
            <a:r>
              <a:rPr lang="fr-FR" dirty="0" smtClean="0"/>
              <a:t>. Vitalité communautaire</a:t>
            </a:r>
            <a:endParaRPr lang="fr-FR" dirty="0"/>
          </a:p>
        </p:txBody>
      </p:sp>
      <p:sp>
        <p:nvSpPr>
          <p:cNvPr id="4" name="Espace réservé du texte 3"/>
          <p:cNvSpPr>
            <a:spLocks noGrp="1"/>
          </p:cNvSpPr>
          <p:nvPr>
            <p:ph type="body" sz="half" idx="2"/>
          </p:nvPr>
        </p:nvSpPr>
        <p:spPr>
          <a:xfrm>
            <a:off x="914400" y="2039112"/>
            <a:ext cx="5267656" cy="4408908"/>
          </a:xfrm>
        </p:spPr>
        <p:txBody>
          <a:bodyPr>
            <a:normAutofit/>
          </a:bodyPr>
          <a:lstStyle/>
          <a:p>
            <a:endParaRPr lang="fr-CA" sz="2000" dirty="0" smtClean="0"/>
          </a:p>
          <a:p>
            <a:r>
              <a:rPr lang="fr-CA" sz="4000" dirty="0" smtClean="0"/>
              <a:t>Vivre en français aujourd’hui pour la survie de nos communautés francophones.</a:t>
            </a:r>
          </a:p>
          <a:p>
            <a:endParaRPr lang="fr-FR" dirty="0"/>
          </a:p>
        </p:txBody>
      </p:sp>
      <p:sp>
        <p:nvSpPr>
          <p:cNvPr id="5" name="Cadre 4"/>
          <p:cNvSpPr/>
          <p:nvPr/>
        </p:nvSpPr>
        <p:spPr>
          <a:xfrm>
            <a:off x="7849868" y="5520140"/>
            <a:ext cx="822960" cy="822960"/>
          </a:xfrm>
          <a:prstGeom prst="frame">
            <a:avLst/>
          </a:prstGeom>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1877030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413</TotalTime>
  <Words>705</Words>
  <Application>Microsoft Office PowerPoint</Application>
  <PresentationFormat>Affichage à l'écran (4:3)</PresentationFormat>
  <Paragraphs>53</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Perspective</vt:lpstr>
      <vt:lpstr>FAFO</vt:lpstr>
      <vt:lpstr>Pourquoi  demander des services en français?</vt:lpstr>
      <vt:lpstr>Pourquoi  demander des services en français?</vt:lpstr>
      <vt:lpstr>Pourquoi réclamer des services en français?</vt:lpstr>
      <vt:lpstr>1. La santé et le mieux-être</vt:lpstr>
      <vt:lpstr>2. Soins de longue durée</vt:lpstr>
      <vt:lpstr>3. Justice</vt:lpstr>
      <vt:lpstr>4. Médias</vt:lpstr>
      <vt:lpstr>5. Vitalité communautaire</vt:lpstr>
      <vt:lpstr>  C'est à notre avantage d'en faire une habitude! Exigeons nos services en français!   Merci!</vt:lpstr>
    </vt:vector>
  </TitlesOfParts>
  <Company>RANE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FAFO</dc:title>
  <dc:creator>Erina Termine</dc:creator>
  <cp:lastModifiedBy>Gérard</cp:lastModifiedBy>
  <cp:revision>56</cp:revision>
  <cp:lastPrinted>2011-11-15T19:19:29Z</cp:lastPrinted>
  <dcterms:created xsi:type="dcterms:W3CDTF">2011-10-12T20:07:52Z</dcterms:created>
  <dcterms:modified xsi:type="dcterms:W3CDTF">2011-11-23T23:40:11Z</dcterms:modified>
</cp:coreProperties>
</file>