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40"/>
  </p:notesMasterIdLst>
  <p:sldIdLst>
    <p:sldId id="256" r:id="rId2"/>
    <p:sldId id="259" r:id="rId3"/>
    <p:sldId id="258" r:id="rId4"/>
    <p:sldId id="25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89" autoAdjust="0"/>
  </p:normalViewPr>
  <p:slideViewPr>
    <p:cSldViewPr>
      <p:cViewPr>
        <p:scale>
          <a:sx n="49" d="100"/>
          <a:sy n="49" d="100"/>
        </p:scale>
        <p:origin x="-1080" y="-1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D24D3E1E-0425-4706-AB75-871D07BC23E6}" type="datetimeFigureOut">
              <a:rPr lang="fr-CA" smtClean="0"/>
              <a:t>2013-11-24</a:t>
            </a:fld>
            <a:endParaRPr lang="fr-CA"/>
          </a:p>
        </p:txBody>
      </p:sp>
      <p:sp>
        <p:nvSpPr>
          <p:cNvPr id="4" name="Espace réservé de l'image des diapositive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742C02BD-71F2-4558-9419-43BB1A64D094}" type="slidenum">
              <a:rPr lang="fr-CA" smtClean="0"/>
              <a:t>‹#›</a:t>
            </a:fld>
            <a:endParaRPr lang="fr-CA"/>
          </a:p>
        </p:txBody>
      </p:sp>
    </p:spTree>
    <p:extLst>
      <p:ext uri="{BB962C8B-B14F-4D97-AF65-F5344CB8AC3E}">
        <p14:creationId xmlns:p14="http://schemas.microsoft.com/office/powerpoint/2010/main" val="3247453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47B06883-790B-47C8-A05D-B9586AB89605}" type="datetime1">
              <a:rPr lang="fr-CA" smtClean="0"/>
              <a:t>2013-11-24</a:t>
            </a:fld>
            <a:endParaRPr lang="fr-CA"/>
          </a:p>
        </p:txBody>
      </p:sp>
      <p:sp>
        <p:nvSpPr>
          <p:cNvPr id="19" name="Footer Placeholder 18"/>
          <p:cNvSpPr>
            <a:spLocks noGrp="1"/>
          </p:cNvSpPr>
          <p:nvPr>
            <p:ph type="ftr" sz="quarter" idx="11"/>
          </p:nvPr>
        </p:nvSpPr>
        <p:spPr/>
        <p:txBody>
          <a:bodyPr/>
          <a:lstStyle/>
          <a:p>
            <a:endParaRPr lang="fr-CA"/>
          </a:p>
        </p:txBody>
      </p:sp>
      <p:sp>
        <p:nvSpPr>
          <p:cNvPr id="27" name="Slide Number Placeholder 26"/>
          <p:cNvSpPr>
            <a:spLocks noGrp="1"/>
          </p:cNvSpPr>
          <p:nvPr>
            <p:ph type="sldNum" sz="quarter" idx="12"/>
          </p:nvPr>
        </p:nvSpPr>
        <p:spPr/>
        <p:txBody>
          <a:bodyPr/>
          <a:lstStyle/>
          <a:p>
            <a:fld id="{8EE4C663-C972-42EC-9A09-EB3F0FD7F0BE}" type="slidenum">
              <a:rPr lang="fr-CA" smtClean="0"/>
              <a:t>‹#›</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82FCDC3-C934-4C26-ABBF-FD07BE66FE11}" type="datetime1">
              <a:rPr lang="fr-CA" smtClean="0"/>
              <a:t>2013-11-24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C3871777-001C-437C-A988-DAD750AF0484}" type="datetime1">
              <a:rPr lang="fr-CA" smtClean="0"/>
              <a:t>2013-11-24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F72155FB-6721-446E-B62B-F85643F6A6E8}" type="datetime1">
              <a:rPr lang="fr-CA" smtClean="0"/>
              <a:t>2013-11-24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90BFEC7A-0FEF-46CA-96C3-8E5D0E19365F}" type="datetime1">
              <a:rPr lang="fr-CA" smtClean="0"/>
              <a:t>2013-11-24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8EE4C663-C972-42EC-9A09-EB3F0FD7F0BE}" type="slidenum">
              <a:rPr lang="fr-CA" smtClean="0"/>
              <a:t>‹#›</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6B330BA7-F3C3-45FB-A393-B27B3BD63390}" type="datetime1">
              <a:rPr lang="fr-CA" smtClean="0"/>
              <a:t>2013-11-24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6DD93137-5615-4ED7-B83D-CCAACAB76F67}" type="datetime1">
              <a:rPr lang="fr-CA" smtClean="0"/>
              <a:t>2013-11-24</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5CDEF6A0-208D-4093-9E84-3A0ACF76D4CE}" type="datetime1">
              <a:rPr lang="fr-CA" smtClean="0"/>
              <a:t>2013-11-24</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5C3F8-D3A2-4A84-B2BD-D0050F317700}" type="datetime1">
              <a:rPr lang="fr-CA" smtClean="0"/>
              <a:t>2013-11-24</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B6BE1EDC-86E0-4BB5-8CFF-461303274923}" type="datetime1">
              <a:rPr lang="fr-CA" smtClean="0"/>
              <a:t>2013-11-24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8EE4C663-C972-42EC-9A09-EB3F0FD7F0BE}" type="slidenum">
              <a:rPr lang="fr-CA" smtClean="0"/>
              <a:t>‹#›</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AED89B35-A648-4ACB-B7E0-5D6FC14FB15D}" type="datetime1">
              <a:rPr lang="fr-CA" smtClean="0"/>
              <a:t>2013-11-24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a:xfrm>
            <a:off x="8077200" y="6356350"/>
            <a:ext cx="609600" cy="365125"/>
          </a:xfrm>
        </p:spPr>
        <p:txBody>
          <a:bodyPr/>
          <a:lstStyle/>
          <a:p>
            <a:fld id="{8EE4C663-C972-42EC-9A09-EB3F0FD7F0BE}" type="slidenum">
              <a:rPr lang="fr-CA" smtClean="0"/>
              <a:t>‹#›</a:t>
            </a:fld>
            <a:endParaRPr lang="fr-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7656C17-B2B7-49B5-9063-4C3F08F2BFC2}" type="datetime1">
              <a:rPr lang="fr-CA" smtClean="0"/>
              <a:t>2013-11-24</a:t>
            </a:fld>
            <a:endParaRPr lang="fr-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EE4C663-C972-42EC-9A09-EB3F0FD7F0BE}" type="slidenum">
              <a:rPr lang="fr-CA" smtClean="0"/>
              <a:t>‹#›</a:t>
            </a:fld>
            <a:endParaRPr lang="fr-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692696"/>
            <a:ext cx="7992888" cy="3456384"/>
          </a:xfrm>
        </p:spPr>
        <p:txBody>
          <a:bodyPr>
            <a:normAutofit fontScale="90000"/>
          </a:bodyPr>
          <a:lstStyle/>
          <a:p>
            <a:r>
              <a:rPr lang="fr-CA" sz="5400" dirty="0" smtClean="0"/>
              <a:t>L’article 19 de la </a:t>
            </a:r>
            <a:r>
              <a:rPr lang="fr-CA" sz="5400" i="1" dirty="0" smtClean="0"/>
              <a:t>Charte</a:t>
            </a:r>
            <a:r>
              <a:rPr lang="fr-CA" sz="5400" dirty="0" smtClean="0"/>
              <a:t> </a:t>
            </a:r>
            <a:br>
              <a:rPr lang="fr-CA" sz="5400" dirty="0" smtClean="0"/>
            </a:br>
            <a:r>
              <a:rPr lang="fr-CA" sz="5400" dirty="0" smtClean="0"/>
              <a:t>et la partie III de la </a:t>
            </a:r>
            <a:br>
              <a:rPr lang="fr-CA" sz="5400" dirty="0" smtClean="0"/>
            </a:br>
            <a:r>
              <a:rPr lang="fr-CA" sz="5400" i="1" dirty="0" smtClean="0"/>
              <a:t>Loi sur les langues officielles</a:t>
            </a:r>
            <a:r>
              <a:rPr lang="fr-CA" sz="5400" dirty="0" smtClean="0"/>
              <a:t> : objectif et portée</a:t>
            </a:r>
            <a:endParaRPr lang="fr-CA" sz="5400" dirty="0"/>
          </a:p>
        </p:txBody>
      </p:sp>
      <p:sp>
        <p:nvSpPr>
          <p:cNvPr id="3" name="Sous-titre 2"/>
          <p:cNvSpPr>
            <a:spLocks noGrp="1"/>
          </p:cNvSpPr>
          <p:nvPr>
            <p:ph type="subTitle" idx="1"/>
          </p:nvPr>
        </p:nvSpPr>
        <p:spPr>
          <a:xfrm>
            <a:off x="2123728" y="4509120"/>
            <a:ext cx="6400800" cy="1752600"/>
          </a:xfrm>
        </p:spPr>
        <p:txBody>
          <a:bodyPr>
            <a:normAutofit fontScale="62500" lnSpcReduction="20000"/>
          </a:bodyPr>
          <a:lstStyle/>
          <a:p>
            <a:r>
              <a:rPr lang="fr-CA" sz="2900" b="1" dirty="0">
                <a:solidFill>
                  <a:schemeClr val="tx1"/>
                </a:solidFill>
              </a:rPr>
              <a:t>Serge Rousselle</a:t>
            </a:r>
          </a:p>
          <a:p>
            <a:r>
              <a:rPr lang="fr-CA" sz="2900" b="1" dirty="0">
                <a:solidFill>
                  <a:schemeClr val="tx1"/>
                </a:solidFill>
              </a:rPr>
              <a:t> </a:t>
            </a:r>
          </a:p>
          <a:p>
            <a:r>
              <a:rPr lang="fr-CA" sz="2900" b="1" dirty="0">
                <a:solidFill>
                  <a:schemeClr val="tx1"/>
                </a:solidFill>
              </a:rPr>
              <a:t>Professeur </a:t>
            </a:r>
            <a:r>
              <a:rPr lang="fr-CA" sz="2900" b="1" dirty="0" smtClean="0">
                <a:solidFill>
                  <a:schemeClr val="tx1"/>
                </a:solidFill>
              </a:rPr>
              <a:t> titulaire </a:t>
            </a:r>
            <a:r>
              <a:rPr lang="fr-CA" sz="2900" b="1" dirty="0">
                <a:solidFill>
                  <a:schemeClr val="tx1"/>
                </a:solidFill>
              </a:rPr>
              <a:t>et docteur en droit </a:t>
            </a:r>
          </a:p>
          <a:p>
            <a:r>
              <a:rPr lang="fr-CA" sz="2900" b="1" dirty="0">
                <a:solidFill>
                  <a:schemeClr val="tx1"/>
                </a:solidFill>
              </a:rPr>
              <a:t>Membre du Barreau du Nouveau-Brunswick</a:t>
            </a:r>
          </a:p>
          <a:p>
            <a:r>
              <a:rPr lang="fr-CA" sz="2900" b="1" dirty="0">
                <a:solidFill>
                  <a:schemeClr val="tx1"/>
                </a:solidFill>
              </a:rPr>
              <a:t>Faculté de droit</a:t>
            </a:r>
          </a:p>
          <a:p>
            <a:r>
              <a:rPr lang="fr-CA" sz="2900" b="1" dirty="0">
                <a:solidFill>
                  <a:schemeClr val="tx1"/>
                </a:solidFill>
              </a:rPr>
              <a:t>Université de Moncton</a:t>
            </a:r>
          </a:p>
          <a:p>
            <a:endParaRPr lang="fr-CA" dirty="0"/>
          </a:p>
        </p:txBody>
      </p:sp>
    </p:spTree>
    <p:extLst>
      <p:ext uri="{BB962C8B-B14F-4D97-AF65-F5344CB8AC3E}">
        <p14:creationId xmlns:p14="http://schemas.microsoft.com/office/powerpoint/2010/main" val="3542308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268760"/>
            <a:ext cx="8229600" cy="4896544"/>
          </a:xfrm>
        </p:spPr>
        <p:txBody>
          <a:bodyPr>
            <a:normAutofit fontScale="92500" lnSpcReduction="10000"/>
          </a:bodyPr>
          <a:lstStyle/>
          <a:p>
            <a:pPr marL="354013" indent="-354013" algn="ctr">
              <a:buNone/>
            </a:pPr>
            <a:r>
              <a:rPr lang="fr-CA" dirty="0"/>
              <a:t>2.	Des droits à dimension collective </a:t>
            </a:r>
            <a:r>
              <a:rPr lang="fr-CA" dirty="0" smtClean="0"/>
              <a:t/>
            </a:r>
            <a:br>
              <a:rPr lang="fr-CA" dirty="0" smtClean="0"/>
            </a:br>
            <a:r>
              <a:rPr lang="fr-CA" dirty="0" smtClean="0"/>
              <a:t>(</a:t>
            </a:r>
            <a:r>
              <a:rPr lang="fr-CA" dirty="0"/>
              <a:t>et non de nature purement individuelle</a:t>
            </a:r>
            <a:r>
              <a:rPr lang="fr-CA" dirty="0" smtClean="0"/>
              <a:t>)</a:t>
            </a:r>
            <a:endParaRPr lang="fr-CA" dirty="0"/>
          </a:p>
          <a:p>
            <a:pPr>
              <a:spcBef>
                <a:spcPts val="1800"/>
              </a:spcBef>
            </a:pPr>
            <a:r>
              <a:rPr lang="fr-CA" dirty="0"/>
              <a:t>Objet : a) culturel et b) réparateur </a:t>
            </a:r>
          </a:p>
          <a:p>
            <a:pPr marL="622300" indent="0">
              <a:spcBef>
                <a:spcPts val="1800"/>
              </a:spcBef>
              <a:buNone/>
            </a:pPr>
            <a:r>
              <a:rPr lang="fr-CA" dirty="0" smtClean="0"/>
              <a:t>a) Objet </a:t>
            </a:r>
            <a:r>
              <a:rPr lang="fr-CA" dirty="0"/>
              <a:t>culturel</a:t>
            </a:r>
          </a:p>
          <a:p>
            <a:pPr marL="987425" indent="0" algn="just">
              <a:spcBef>
                <a:spcPts val="1200"/>
              </a:spcBef>
              <a:buNone/>
            </a:pPr>
            <a:r>
              <a:rPr lang="fr-CA" dirty="0"/>
              <a:t>La survie linguistique et culturelle des communautés minoritaires de langue officielle fait partie de la liste des motifs maintes fois invoqués pour justifier l’existence de droits linguistiques au Canada. C’est une question de sécurité linguistique. À cet égard, la Cour suprême ne cesse de rappeler l'importance de ces droits pour assurer le développement durable de ces communautés et de leur culture. </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10</a:t>
            </a:fld>
            <a:endParaRPr lang="fr-CA" sz="1400" dirty="0"/>
          </a:p>
        </p:txBody>
      </p:sp>
    </p:spTree>
    <p:extLst>
      <p:ext uri="{BB962C8B-B14F-4D97-AF65-F5344CB8AC3E}">
        <p14:creationId xmlns:p14="http://schemas.microsoft.com/office/powerpoint/2010/main" val="638253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340768"/>
            <a:ext cx="8229600" cy="4389120"/>
          </a:xfrm>
        </p:spPr>
        <p:txBody>
          <a:bodyPr>
            <a:normAutofit fontScale="92500" lnSpcReduction="10000"/>
          </a:bodyPr>
          <a:lstStyle/>
          <a:p>
            <a:pPr algn="just"/>
            <a:r>
              <a:rPr lang="fr-CA" dirty="0"/>
              <a:t>La langue ne pouvant être dissociée de la culture qu’elle véhicule et étant partie intégrante de l’identité du peuple qui la parle, la Cour suprême du Canada rappelle  qu’elle est plus qu’un simple moyen de communication, elle est un moyen permettant d’exprimer son identité culturelle. Or, cette confirmation de l’objet culturel des droits linguistiques est fondamentale en raison du rôle capital que joue la langue pour la vitalité et la pérennité  culturelles d’une minorité. Ainsi, la Cour reconnaît que les droits linguistiques constituent un moyen essentiel en vue  de soutenir et de renforcer les communautés minoritaires de langue officielle au Canada.</a:t>
            </a:r>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11</a:t>
            </a:fld>
            <a:endParaRPr lang="fr-CA" sz="1400" dirty="0"/>
          </a:p>
        </p:txBody>
      </p:sp>
    </p:spTree>
    <p:extLst>
      <p:ext uri="{BB962C8B-B14F-4D97-AF65-F5344CB8AC3E}">
        <p14:creationId xmlns:p14="http://schemas.microsoft.com/office/powerpoint/2010/main" val="1648092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268760"/>
            <a:ext cx="8229600" cy="5328592"/>
          </a:xfrm>
        </p:spPr>
        <p:txBody>
          <a:bodyPr>
            <a:normAutofit fontScale="85000" lnSpcReduction="20000"/>
          </a:bodyPr>
          <a:lstStyle/>
          <a:p>
            <a:r>
              <a:rPr lang="fr-CA" dirty="0"/>
              <a:t>b)	Objet réparateur</a:t>
            </a:r>
          </a:p>
          <a:p>
            <a:pPr marL="901700" indent="0" algn="just">
              <a:spcBef>
                <a:spcPts val="1200"/>
              </a:spcBef>
              <a:buNone/>
            </a:pPr>
            <a:r>
              <a:rPr lang="fr-CA" dirty="0"/>
              <a:t>Le caractère réparateur des droits linguistiques constitue  sans contredit une justification essentielle de l'existence de ces droits au Canada. Dans le respect de son analyse selon laquelle il faut interpréter les dispositions en cause en fonction de l’objet qu’elles visent à protéger, la Cour suprême en arrive à la conclusion que ces droits existent en raison d'une situation déficiente à rectifier.</a:t>
            </a:r>
          </a:p>
          <a:p>
            <a:endParaRPr lang="fr-CA" dirty="0"/>
          </a:p>
          <a:p>
            <a:pPr marL="901700" indent="0" algn="just">
              <a:buNone/>
            </a:pPr>
            <a:r>
              <a:rPr lang="fr-CA" dirty="0"/>
              <a:t>À ses yeux, ces droits ont donc également un objet réparateur, puisqu'ils ont été adoptés pour corriger des inégalités historiques et mettre fin aux lacunes systémiques auxquelles sont confrontées les communautés minoritaires de langue officielle, et ce, afin de mettre fin à l’érosion progressive de leur culture et favoriser leur épanouissement durable, le tout afin d’en arriver à faire des deux groupes linguistiques officiels des «  partenaires égaux  » </a:t>
            </a:r>
            <a:r>
              <a:rPr lang="fr-CA" dirty="0" smtClean="0"/>
              <a:t>.</a:t>
            </a:r>
            <a:endParaRPr lang="fr-CA" dirty="0"/>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12</a:t>
            </a:fld>
            <a:endParaRPr lang="fr-CA" sz="1400" dirty="0"/>
          </a:p>
        </p:txBody>
      </p:sp>
    </p:spTree>
    <p:extLst>
      <p:ext uri="{BB962C8B-B14F-4D97-AF65-F5344CB8AC3E}">
        <p14:creationId xmlns:p14="http://schemas.microsoft.com/office/powerpoint/2010/main" val="2121440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124744"/>
            <a:ext cx="8229600" cy="5256584"/>
          </a:xfrm>
        </p:spPr>
        <p:txBody>
          <a:bodyPr>
            <a:normAutofit fontScale="85000" lnSpcReduction="20000"/>
          </a:bodyPr>
          <a:lstStyle/>
          <a:p>
            <a:pPr marL="0" indent="0" algn="ctr">
              <a:buNone/>
            </a:pPr>
            <a:r>
              <a:rPr lang="fr-CA" dirty="0" smtClean="0"/>
              <a:t>3. L’égalité </a:t>
            </a:r>
            <a:r>
              <a:rPr lang="fr-CA" dirty="0"/>
              <a:t>réelle et non un simple accommodement </a:t>
            </a:r>
            <a:r>
              <a:rPr lang="fr-CA" dirty="0" smtClean="0"/>
              <a:t/>
            </a:r>
            <a:br>
              <a:rPr lang="fr-CA" dirty="0" smtClean="0"/>
            </a:br>
            <a:r>
              <a:rPr lang="fr-CA" dirty="0" smtClean="0"/>
              <a:t>(</a:t>
            </a:r>
            <a:r>
              <a:rPr lang="fr-CA" dirty="0"/>
              <a:t>un contexte différent : l’article </a:t>
            </a:r>
            <a:r>
              <a:rPr lang="fr-CA" dirty="0">
                <a:latin typeface="+mj-lt"/>
              </a:rPr>
              <a:t>16</a:t>
            </a:r>
            <a:r>
              <a:rPr lang="fr-CA" dirty="0"/>
              <a:t>) : </a:t>
            </a:r>
          </a:p>
          <a:p>
            <a:endParaRPr lang="fr-CA" dirty="0"/>
          </a:p>
          <a:p>
            <a:pPr algn="just"/>
            <a:r>
              <a:rPr lang="fr-CA" dirty="0"/>
              <a:t>Dans cette perspective qui vise à faire des communautés de langue officielle de véritables «  partenaires égaux  », la Cour reconnaît que l'égalité réelle exige que «  les minorités de langue officielle soient traitées différemment, si nécessaire, suivant leur situation et leurs besoins particuliers  »</a:t>
            </a:r>
          </a:p>
          <a:p>
            <a:endParaRPr lang="fr-CA" dirty="0"/>
          </a:p>
          <a:p>
            <a:pPr algn="just"/>
            <a:r>
              <a:rPr lang="fr-CA" dirty="0"/>
              <a:t>C'est pourquoi, prenant appui sur une interprétation fondée sur un double objet visant à soutenir la vitalité linguistique et culturelle des communautés de langue officielle, ainsi qu'à mettre fin aux injustices historiques et aux insuffisances systémiques en la matière, et ce, afin d'en arriver à une égalité réelle, la Cour suprême du Canada en vient à conclure que «  les réponses aux questions posées devraient idéalement être formulées en fonction de ce qui favorisera le mieux l'épanouissement et la préservation de la minorité linguistique </a:t>
            </a:r>
            <a:r>
              <a:rPr lang="fr-CA" dirty="0" smtClean="0"/>
              <a:t>»</a:t>
            </a:r>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13</a:t>
            </a:fld>
            <a:endParaRPr lang="fr-CA" sz="1400" dirty="0"/>
          </a:p>
        </p:txBody>
      </p:sp>
    </p:spTree>
    <p:extLst>
      <p:ext uri="{BB962C8B-B14F-4D97-AF65-F5344CB8AC3E}">
        <p14:creationId xmlns:p14="http://schemas.microsoft.com/office/powerpoint/2010/main" val="3070038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268760"/>
            <a:ext cx="8229600" cy="5112568"/>
          </a:xfrm>
        </p:spPr>
        <p:txBody>
          <a:bodyPr>
            <a:normAutofit fontScale="92500" lnSpcReduction="20000"/>
          </a:bodyPr>
          <a:lstStyle/>
          <a:p>
            <a:pPr algn="just"/>
            <a:r>
              <a:rPr lang="fr-CA" dirty="0"/>
              <a:t>D’ailleurs, dans  l’arrêt </a:t>
            </a:r>
            <a:r>
              <a:rPr lang="fr-CA" i="1" dirty="0" err="1"/>
              <a:t>Beaulac</a:t>
            </a:r>
            <a:r>
              <a:rPr lang="fr-CA" dirty="0"/>
              <a:t>, la CSC a précisé  : </a:t>
            </a:r>
          </a:p>
          <a:p>
            <a:pPr marL="354013" indent="0" algn="just">
              <a:spcBef>
                <a:spcPts val="1200"/>
              </a:spcBef>
              <a:buNone/>
            </a:pPr>
            <a:r>
              <a:rPr lang="fr-CA" dirty="0"/>
              <a:t>« Le principe de la progression n’épuise toutefois pas </a:t>
            </a:r>
            <a:r>
              <a:rPr lang="fr-CA" dirty="0" smtClean="0"/>
              <a:t/>
            </a:r>
            <a:br>
              <a:rPr lang="fr-CA" dirty="0" smtClean="0"/>
            </a:br>
            <a:r>
              <a:rPr lang="fr-CA" u="sng" dirty="0" smtClean="0"/>
              <a:t>l’art</a:t>
            </a:r>
            <a:r>
              <a:rPr lang="fr-CA" u="sng" dirty="0"/>
              <a:t>. </a:t>
            </a:r>
            <a:r>
              <a:rPr lang="fr-CA" u="sng" dirty="0">
                <a:latin typeface="+mj-lt"/>
              </a:rPr>
              <a:t>16</a:t>
            </a:r>
            <a:r>
              <a:rPr lang="fr-CA" dirty="0"/>
              <a:t> qui reconnaît officiellement le principe de l’égalité des deux langues officielles du Canada. Il ne limite pas la portée de l’</a:t>
            </a:r>
            <a:r>
              <a:rPr lang="fr-CA" u="sng" dirty="0"/>
              <a:t>art. </a:t>
            </a:r>
            <a:r>
              <a:rPr lang="fr-CA" u="sng" dirty="0">
                <a:latin typeface="+mj-lt"/>
              </a:rPr>
              <a:t>2</a:t>
            </a:r>
            <a:r>
              <a:rPr lang="fr-CA" dirty="0"/>
              <a:t> de la </a:t>
            </a:r>
            <a:r>
              <a:rPr lang="fr-CA" i="1" u="sng" dirty="0"/>
              <a:t>Loi sur les langues officielles</a:t>
            </a:r>
            <a:r>
              <a:rPr lang="fr-CA" dirty="0"/>
              <a:t>. L’égalité </a:t>
            </a:r>
            <a:r>
              <a:rPr lang="fr-CA" dirty="0" smtClean="0"/>
              <a:t>n’a </a:t>
            </a:r>
            <a:r>
              <a:rPr lang="fr-CA" dirty="0"/>
              <a:t>pas un sens plus restreint en matière linguistique. </a:t>
            </a:r>
            <a:r>
              <a:rPr lang="fr-CA" b="1" dirty="0"/>
              <a:t>En ce qui concerne les droits existants, l’égalité doit recevoir son sens véritable. </a:t>
            </a:r>
            <a:r>
              <a:rPr lang="fr-CA" dirty="0"/>
              <a:t>Notre Cour a reconnu que l’égalité réelle est la norme applicable en droit canadien. »  (para </a:t>
            </a:r>
            <a:r>
              <a:rPr lang="fr-CA" dirty="0">
                <a:latin typeface="+mj-lt"/>
              </a:rPr>
              <a:t>22</a:t>
            </a:r>
            <a:r>
              <a:rPr lang="fr-CA" dirty="0" smtClean="0"/>
              <a:t>) [notre caractère gras]</a:t>
            </a:r>
            <a:endParaRPr lang="fr-CA" dirty="0"/>
          </a:p>
          <a:p>
            <a:endParaRPr lang="fr-CA" dirty="0"/>
          </a:p>
          <a:p>
            <a:pPr marL="354013" indent="0" algn="just">
              <a:buNone/>
            </a:pPr>
            <a:r>
              <a:rPr lang="fr-CA" dirty="0"/>
              <a:t> « [Le principe d’égalité réelle] signifie également que l’exercice de droits linguistiques ne doit pas être considéré comme exceptionnel, ni comme une sorte de réponse à une demande d’accommodement. » (</a:t>
            </a:r>
            <a:r>
              <a:rPr lang="fr-CA" i="1" dirty="0" err="1"/>
              <a:t>Beaulac</a:t>
            </a:r>
            <a:r>
              <a:rPr lang="fr-CA" i="1" dirty="0"/>
              <a:t> </a:t>
            </a:r>
            <a:r>
              <a:rPr lang="fr-CA" dirty="0"/>
              <a:t>au para </a:t>
            </a:r>
            <a:r>
              <a:rPr lang="fr-CA" dirty="0">
                <a:latin typeface="+mj-lt"/>
              </a:rPr>
              <a:t>24</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14</a:t>
            </a:fld>
            <a:endParaRPr lang="fr-CA" sz="1400" dirty="0"/>
          </a:p>
        </p:txBody>
      </p:sp>
    </p:spTree>
    <p:extLst>
      <p:ext uri="{BB962C8B-B14F-4D97-AF65-F5344CB8AC3E}">
        <p14:creationId xmlns:p14="http://schemas.microsoft.com/office/powerpoint/2010/main" val="360611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68760"/>
            <a:ext cx="8229600" cy="5256584"/>
          </a:xfrm>
        </p:spPr>
        <p:txBody>
          <a:bodyPr>
            <a:normAutofit fontScale="85000" lnSpcReduction="20000"/>
          </a:bodyPr>
          <a:lstStyle/>
          <a:p>
            <a:pPr marL="0" indent="0" algn="ctr">
              <a:buNone/>
            </a:pPr>
            <a:r>
              <a:rPr lang="fr-CA" dirty="0" smtClean="0"/>
              <a:t>4. Le </a:t>
            </a:r>
            <a:r>
              <a:rPr lang="fr-CA" dirty="0"/>
              <a:t>bilinguisme institutionnel </a:t>
            </a:r>
            <a:r>
              <a:rPr lang="fr-CA" dirty="0" smtClean="0"/>
              <a:t/>
            </a:r>
            <a:br>
              <a:rPr lang="fr-CA" dirty="0" smtClean="0"/>
            </a:br>
            <a:r>
              <a:rPr lang="fr-CA" dirty="0" smtClean="0"/>
              <a:t>         (</a:t>
            </a:r>
            <a:r>
              <a:rPr lang="fr-CA" dirty="0"/>
              <a:t>des droits positifs face à l’État) : </a:t>
            </a:r>
          </a:p>
          <a:p>
            <a:endParaRPr lang="fr-CA" dirty="0"/>
          </a:p>
          <a:p>
            <a:pPr algn="just"/>
            <a:r>
              <a:rPr lang="fr-CA" dirty="0"/>
              <a:t>« L’objectif de protéger les minorités de langue officielle […] est atteint par le fait que tous les membres de la minorité peuvent exercer des droits indépendants et individuels qui sont justifiés par l’existence de la collectivité. Les droits linguistiques ne sont pas des droits négatifs, ni des droits passifs; ils ne peuvent être exercés que si les moyens en sont fournis. Cela concorde avec l’idée préconisée en droit international que la liberté de choisir est dénuée de sens en l’absence d’un devoir de l’État de prendre des mesures positives pour mettre en application des garanties linguistiques » (</a:t>
            </a:r>
            <a:r>
              <a:rPr lang="fr-CA" i="1" dirty="0" err="1"/>
              <a:t>Beaulac</a:t>
            </a:r>
            <a:r>
              <a:rPr lang="fr-CA" dirty="0"/>
              <a:t> au para </a:t>
            </a:r>
            <a:r>
              <a:rPr lang="fr-CA" dirty="0">
                <a:latin typeface="+mj-lt"/>
              </a:rPr>
              <a:t>20</a:t>
            </a:r>
            <a:r>
              <a:rPr lang="fr-CA" dirty="0"/>
              <a:t>)</a:t>
            </a:r>
          </a:p>
          <a:p>
            <a:endParaRPr lang="fr-CA" dirty="0"/>
          </a:p>
          <a:p>
            <a:pPr algn="just"/>
            <a:r>
              <a:rPr lang="fr-CA" dirty="0"/>
              <a:t>« Quand on instaure le bilinguisme institutionnel dans les tribunaux, il s’agit de l’accès égal à des services de qualité égale pour les membres des collectivités des deux langues officielles au Canada. » (</a:t>
            </a:r>
            <a:r>
              <a:rPr lang="fr-CA" i="1" dirty="0" err="1"/>
              <a:t>Beaulac</a:t>
            </a:r>
            <a:r>
              <a:rPr lang="fr-CA" dirty="0"/>
              <a:t> au para </a:t>
            </a:r>
            <a:r>
              <a:rPr lang="fr-CA" dirty="0">
                <a:latin typeface="+mj-lt"/>
              </a:rPr>
              <a:t>22</a:t>
            </a:r>
            <a:r>
              <a:rPr lang="fr-CA" dirty="0"/>
              <a:t>)</a:t>
            </a:r>
          </a:p>
          <a:p>
            <a:endParaRPr lang="fr-CA" dirty="0"/>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15</a:t>
            </a:fld>
            <a:endParaRPr lang="fr-CA" sz="1400" dirty="0"/>
          </a:p>
        </p:txBody>
      </p:sp>
    </p:spTree>
    <p:extLst>
      <p:ext uri="{BB962C8B-B14F-4D97-AF65-F5344CB8AC3E}">
        <p14:creationId xmlns:p14="http://schemas.microsoft.com/office/powerpoint/2010/main" val="1364936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96752"/>
            <a:ext cx="8229600" cy="5544616"/>
          </a:xfrm>
        </p:spPr>
        <p:txBody>
          <a:bodyPr>
            <a:normAutofit fontScale="70000" lnSpcReduction="20000"/>
          </a:bodyPr>
          <a:lstStyle/>
          <a:p>
            <a:pPr algn="just"/>
            <a:r>
              <a:rPr lang="fr-CA" sz="2800" dirty="0"/>
              <a:t>En ce sens, ce n’est pas sans raison que la Cour ajoute :</a:t>
            </a:r>
          </a:p>
          <a:p>
            <a:pPr marL="541338" indent="-273050" algn="just">
              <a:spcBef>
                <a:spcPts val="1200"/>
              </a:spcBef>
              <a:buNone/>
            </a:pPr>
            <a:r>
              <a:rPr lang="fr-CA" sz="2800" dirty="0"/>
              <a:t>« L’idée que </a:t>
            </a:r>
            <a:r>
              <a:rPr lang="fr-CA" sz="2800" dirty="0" smtClean="0"/>
              <a:t>le </a:t>
            </a:r>
            <a:r>
              <a:rPr lang="fr-CA" sz="2800" u="sng" dirty="0" smtClean="0"/>
              <a:t>par</a:t>
            </a:r>
            <a:r>
              <a:rPr lang="fr-CA" sz="2800" u="sng" dirty="0"/>
              <a:t>. </a:t>
            </a:r>
            <a:r>
              <a:rPr lang="fr-CA" sz="2800" u="sng" dirty="0">
                <a:latin typeface="+mj-lt"/>
              </a:rPr>
              <a:t>16(3) </a:t>
            </a:r>
            <a:r>
              <a:rPr lang="fr-CA" sz="2800" dirty="0"/>
              <a:t>de la </a:t>
            </a:r>
            <a:r>
              <a:rPr lang="fr-CA" sz="2800" i="1" u="sng" dirty="0"/>
              <a:t>Charte</a:t>
            </a:r>
            <a:r>
              <a:rPr lang="fr-CA" sz="2800" dirty="0"/>
              <a:t>, qui a officialisé la notion de progression vers l’égalité des langues officielles du Canada exprimée dans l’arrêt Jones, précité, limite la portée du par. </a:t>
            </a:r>
            <a:r>
              <a:rPr lang="fr-CA" sz="2800" u="sng" dirty="0">
                <a:latin typeface="+mj-lt"/>
              </a:rPr>
              <a:t>16(1)</a:t>
            </a:r>
            <a:r>
              <a:rPr lang="fr-CA" sz="2800" dirty="0">
                <a:latin typeface="+mj-lt"/>
              </a:rPr>
              <a:t> </a:t>
            </a:r>
            <a:r>
              <a:rPr lang="fr-CA" sz="2800" dirty="0"/>
              <a:t>doit également être rejetée. Ce paragraphe confirme l’égalité réelle des droits linguistiques constitutionnels qui existent à un moment donné. L’</a:t>
            </a:r>
            <a:r>
              <a:rPr lang="fr-CA" sz="2800" u="sng" dirty="0"/>
              <a:t>article </a:t>
            </a:r>
            <a:r>
              <a:rPr lang="fr-CA" sz="2800" u="sng" dirty="0">
                <a:latin typeface="+mj-lt"/>
              </a:rPr>
              <a:t>2</a:t>
            </a:r>
            <a:r>
              <a:rPr lang="fr-CA" sz="2800" dirty="0"/>
              <a:t> de la </a:t>
            </a:r>
            <a:r>
              <a:rPr lang="fr-CA" sz="2800" i="1" u="sng" dirty="0"/>
              <a:t>Loi sur les langues officielles</a:t>
            </a:r>
            <a:r>
              <a:rPr lang="fr-CA" sz="2800" i="1" dirty="0"/>
              <a:t> </a:t>
            </a:r>
            <a:r>
              <a:rPr lang="fr-CA" sz="2800" dirty="0"/>
              <a:t>a le même effet quant aux droits reconnus en vertu de cette loi. Ce principe d’égalité réelle a une signification. Il signifie notamment que les droits linguistiques de nature institutionnelle exigent des mesures </a:t>
            </a:r>
            <a:r>
              <a:rPr lang="fr-CA" sz="2800" dirty="0" smtClean="0"/>
              <a:t>gouvernementales </a:t>
            </a:r>
            <a:r>
              <a:rPr lang="fr-CA" sz="2800" dirty="0"/>
              <a:t>pour leur mise en œuvre et créent, en conséquence, des obligations pour l’État ».</a:t>
            </a:r>
          </a:p>
          <a:p>
            <a:pPr marL="541338" indent="-273050"/>
            <a:endParaRPr lang="fr-CA" dirty="0"/>
          </a:p>
          <a:p>
            <a:pPr algn="just"/>
            <a:r>
              <a:rPr lang="fr-CA" sz="2800" dirty="0"/>
              <a:t>Ainsi, les tribunaux « sont donc tenus d’être institutionnellement bilingues afin d’assurer l’emploi égal des deux langues officielles du Canada. À mon avis, il s’agit d’un droit substantiel et non d’un droit procédural auquel on peut déroger. Cette interprétation concorde avec le contexte interprétatif décrit plus tôt. » </a:t>
            </a:r>
            <a:r>
              <a:rPr lang="fr-CA" sz="2900" dirty="0"/>
              <a:t>(</a:t>
            </a:r>
            <a:r>
              <a:rPr lang="fr-CA" sz="2900" i="1" dirty="0" err="1"/>
              <a:t>Beaulac</a:t>
            </a:r>
            <a:r>
              <a:rPr lang="fr-CA" sz="2900" dirty="0"/>
              <a:t> au para </a:t>
            </a:r>
            <a:r>
              <a:rPr lang="fr-CA" sz="2900" dirty="0">
                <a:latin typeface="+mj-lt"/>
              </a:rPr>
              <a:t>28</a:t>
            </a:r>
            <a:r>
              <a:rPr lang="fr-CA" sz="2900" dirty="0" smtClean="0"/>
              <a:t>)</a:t>
            </a:r>
            <a:endParaRPr lang="fr-CA" sz="2900"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16</a:t>
            </a:fld>
            <a:endParaRPr lang="fr-CA" sz="1400" dirty="0"/>
          </a:p>
        </p:txBody>
      </p:sp>
    </p:spTree>
    <p:extLst>
      <p:ext uri="{BB962C8B-B14F-4D97-AF65-F5344CB8AC3E}">
        <p14:creationId xmlns:p14="http://schemas.microsoft.com/office/powerpoint/2010/main" val="953914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40768"/>
            <a:ext cx="8229600" cy="4968552"/>
          </a:xfrm>
        </p:spPr>
        <p:txBody>
          <a:bodyPr>
            <a:normAutofit fontScale="92500" lnSpcReduction="20000"/>
          </a:bodyPr>
          <a:lstStyle/>
          <a:p>
            <a:pPr algn="just"/>
            <a:r>
              <a:rPr lang="fr-CA" dirty="0"/>
              <a:t>« Je tiens </a:t>
            </a:r>
            <a:r>
              <a:rPr lang="fr-CA" dirty="0" smtClean="0"/>
              <a:t>à souligner </a:t>
            </a:r>
            <a:r>
              <a:rPr lang="fr-CA" dirty="0"/>
              <a:t>qu’un simple inconvénient administratif n’est pas un facteur pertinent. La disponibilité de sténographes judiciaires, la charge de travail des procureurs ou des juges bilingues et les coûts financiers supplémentaires de modification ne doivent pas être pris en considération parce que l’existence de droits linguistiques exige que le gouvernement satisfasse aux dispositions de la Loi en maintenant une infrastructure et en fournissant des services dans les deux langues officielles de façon égale. Comme je l’ai dit plus tôt, dans un cadre de bilinguisme une demande de service dans la langue de la minorité de langue officielle ne doit </a:t>
            </a:r>
            <a:r>
              <a:rPr lang="fr-CA" dirty="0" smtClean="0"/>
              <a:t>pas être </a:t>
            </a:r>
            <a:r>
              <a:rPr lang="fr-CA" dirty="0"/>
              <a:t>traitée comme s’il y avait une langue officielle principale et une obligation d’accommodement en ce qui concerne l’emploi de l’autre langue officielle. Le principe directeur est celui de l’égalité des deux langues officielles. » (</a:t>
            </a:r>
            <a:r>
              <a:rPr lang="fr-CA" i="1" dirty="0" err="1"/>
              <a:t>Beaulac</a:t>
            </a:r>
            <a:r>
              <a:rPr lang="fr-CA" dirty="0"/>
              <a:t> au para </a:t>
            </a:r>
            <a:r>
              <a:rPr lang="fr-CA" dirty="0">
                <a:latin typeface="+mj-lt"/>
              </a:rPr>
              <a:t>39</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17</a:t>
            </a:fld>
            <a:endParaRPr lang="fr-CA" sz="1400" dirty="0"/>
          </a:p>
        </p:txBody>
      </p:sp>
    </p:spTree>
    <p:extLst>
      <p:ext uri="{BB962C8B-B14F-4D97-AF65-F5344CB8AC3E}">
        <p14:creationId xmlns:p14="http://schemas.microsoft.com/office/powerpoint/2010/main" val="2486047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908720"/>
            <a:ext cx="8229600" cy="5760640"/>
          </a:xfrm>
        </p:spPr>
        <p:txBody>
          <a:bodyPr>
            <a:noAutofit/>
          </a:bodyPr>
          <a:lstStyle/>
          <a:p>
            <a:pPr marL="0" indent="0" algn="ctr">
              <a:buNone/>
            </a:pPr>
            <a:r>
              <a:rPr lang="fr-CA" sz="2200" dirty="0" smtClean="0"/>
              <a:t>5. Les </a:t>
            </a:r>
            <a:r>
              <a:rPr lang="fr-CA" sz="2200" dirty="0"/>
              <a:t>droits linguistiques vs l’équité du </a:t>
            </a:r>
            <a:r>
              <a:rPr lang="fr-CA" sz="2200" dirty="0" smtClean="0"/>
              <a:t>procès</a:t>
            </a:r>
            <a:endParaRPr lang="fr-CA" sz="2200" dirty="0"/>
          </a:p>
          <a:p>
            <a:pPr algn="just">
              <a:spcBef>
                <a:spcPts val="1200"/>
              </a:spcBef>
            </a:pPr>
            <a:r>
              <a:rPr lang="fr-CA" sz="2000" dirty="0"/>
              <a:t>« [L]es droits linguistiques sont totalement distincts de l’équité du procès » (</a:t>
            </a:r>
            <a:r>
              <a:rPr lang="fr-CA" sz="2000" i="1" dirty="0" err="1"/>
              <a:t>Beaulac</a:t>
            </a:r>
            <a:r>
              <a:rPr lang="fr-CA" sz="2000" dirty="0"/>
              <a:t> au para </a:t>
            </a:r>
            <a:r>
              <a:rPr lang="fr-CA" sz="2000" dirty="0">
                <a:latin typeface="+mj-lt"/>
              </a:rPr>
              <a:t>41</a:t>
            </a:r>
            <a:r>
              <a:rPr lang="fr-CA" sz="2000" dirty="0"/>
              <a:t>) et ce dernier élément « n’est certainement pas un critère qui, s’il y est satisfait », peut permettre de priver quelqu’un de ses droits linguistiques (</a:t>
            </a:r>
            <a:r>
              <a:rPr lang="fr-CA" sz="2000" i="1" dirty="0" err="1"/>
              <a:t>Beaulac</a:t>
            </a:r>
            <a:r>
              <a:rPr lang="fr-CA" sz="2000" dirty="0"/>
              <a:t> para </a:t>
            </a:r>
            <a:r>
              <a:rPr lang="fr-CA" sz="2000" dirty="0">
                <a:latin typeface="+mj-lt"/>
              </a:rPr>
              <a:t>41</a:t>
            </a:r>
            <a:r>
              <a:rPr lang="fr-CA" sz="2000" dirty="0"/>
              <a:t>).</a:t>
            </a:r>
          </a:p>
          <a:p>
            <a:endParaRPr lang="fr-CA" sz="2000" dirty="0"/>
          </a:p>
          <a:p>
            <a:pPr algn="just"/>
            <a:r>
              <a:rPr lang="fr-CA" sz="2000" dirty="0"/>
              <a:t>Exemple : « Le droit à une défense pleine et entière est lié aux aptitudes linguistiques uniquement en ce que l’accusé doit être en mesure de comprendre son procès et de s’y faire comprendre. Toutefois, ce droit est déjà garanti par l’art. </a:t>
            </a:r>
            <a:r>
              <a:rPr lang="fr-CA" sz="2000" dirty="0">
                <a:latin typeface="+mj-lt"/>
              </a:rPr>
              <a:t>14</a:t>
            </a:r>
            <a:r>
              <a:rPr lang="fr-CA" sz="2000" dirty="0"/>
              <a:t> de la </a:t>
            </a:r>
            <a:r>
              <a:rPr lang="fr-CA" sz="2000" i="1" dirty="0"/>
              <a:t>Charte</a:t>
            </a:r>
            <a:r>
              <a:rPr lang="fr-CA" sz="2000" dirty="0"/>
              <a:t>, une disposition qui prévoit le droit à l’assistance d’un interprète. </a:t>
            </a:r>
            <a:r>
              <a:rPr lang="fr-CA" sz="2000" u="sng" dirty="0"/>
              <a:t>Le droit à un procès équitable est universel et il ne peut pas être plus important dans le cas de membres des collectivités des deux langues officielles au Canada que dans celui de personnes qui parlent d’autres langues. Les droits linguistiques ont une origine et un rôle complètement distincts. Ils visent à protéger les minorités de langue officielle du pays et à assurer l’égalité de statut du français et de l’anglais.</a:t>
            </a:r>
            <a:r>
              <a:rPr lang="fr-CA" sz="2000" dirty="0"/>
              <a:t> » (</a:t>
            </a:r>
            <a:r>
              <a:rPr lang="fr-CA" sz="2000" i="1" dirty="0" err="1"/>
              <a:t>Beaulac</a:t>
            </a:r>
            <a:r>
              <a:rPr lang="fr-CA" sz="2000" i="1" dirty="0"/>
              <a:t> </a:t>
            </a:r>
            <a:r>
              <a:rPr lang="fr-CA" sz="2000" dirty="0"/>
              <a:t>au para </a:t>
            </a:r>
            <a:r>
              <a:rPr lang="fr-CA" sz="2000" dirty="0">
                <a:latin typeface="+mj-lt"/>
              </a:rPr>
              <a:t>41</a:t>
            </a:r>
            <a:r>
              <a:rPr lang="fr-CA" sz="2000" dirty="0" smtClean="0"/>
              <a:t>) [notre soulignement]</a:t>
            </a:r>
            <a:endParaRPr lang="fr-CA" sz="2000"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18</a:t>
            </a:fld>
            <a:endParaRPr lang="fr-CA" sz="1400" dirty="0"/>
          </a:p>
        </p:txBody>
      </p:sp>
    </p:spTree>
    <p:extLst>
      <p:ext uri="{BB962C8B-B14F-4D97-AF65-F5344CB8AC3E}">
        <p14:creationId xmlns:p14="http://schemas.microsoft.com/office/powerpoint/2010/main" val="2086894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CA" dirty="0"/>
              <a:t>Bref, « [l]es droits linguistiques ne sont pas une sous catégorie du droit à un procès équitable. Si le droit de l’accusé d’employer sa langue officielle dans une instance judiciaire était limité en raison de ses aptitudes linguistiques dans l’autre langue officielle, il n’y aurait pas en réalité de droit linguistique distinct. » (</a:t>
            </a:r>
            <a:r>
              <a:rPr lang="fr-CA" i="1" dirty="0" err="1"/>
              <a:t>Beaulac</a:t>
            </a:r>
            <a:r>
              <a:rPr lang="fr-CA" dirty="0"/>
              <a:t> au para </a:t>
            </a:r>
            <a:r>
              <a:rPr lang="fr-CA" dirty="0">
                <a:latin typeface="+mj-lt"/>
              </a:rPr>
              <a:t>47</a:t>
            </a:r>
            <a:r>
              <a:rPr lang="fr-CA" dirty="0"/>
              <a:t>)</a:t>
            </a:r>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19</a:t>
            </a:fld>
            <a:endParaRPr lang="fr-CA" sz="1400" dirty="0"/>
          </a:p>
        </p:txBody>
      </p:sp>
    </p:spTree>
    <p:extLst>
      <p:ext uri="{BB962C8B-B14F-4D97-AF65-F5344CB8AC3E}">
        <p14:creationId xmlns:p14="http://schemas.microsoft.com/office/powerpoint/2010/main" val="2161946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08720"/>
            <a:ext cx="8229600" cy="936104"/>
          </a:xfrm>
        </p:spPr>
        <p:txBody>
          <a:bodyPr>
            <a:normAutofit/>
          </a:bodyPr>
          <a:lstStyle/>
          <a:p>
            <a:r>
              <a:rPr lang="fr-CA" dirty="0"/>
              <a:t>L’article 19 de la Charte : </a:t>
            </a:r>
          </a:p>
        </p:txBody>
      </p:sp>
      <p:sp>
        <p:nvSpPr>
          <p:cNvPr id="3" name="Espace réservé du contenu 2"/>
          <p:cNvSpPr>
            <a:spLocks noGrp="1"/>
          </p:cNvSpPr>
          <p:nvPr>
            <p:ph idx="1"/>
          </p:nvPr>
        </p:nvSpPr>
        <p:spPr/>
        <p:txBody>
          <a:bodyPr>
            <a:normAutofit fontScale="92500" lnSpcReduction="20000"/>
          </a:bodyPr>
          <a:lstStyle/>
          <a:p>
            <a:pPr marL="0" indent="0">
              <a:buNone/>
            </a:pPr>
            <a:r>
              <a:rPr lang="fr-CA" b="1" dirty="0" smtClean="0"/>
              <a:t>Procédures </a:t>
            </a:r>
            <a:r>
              <a:rPr lang="fr-CA" b="1" dirty="0"/>
              <a:t>devant les tribunaux établis par le Parlement</a:t>
            </a:r>
          </a:p>
          <a:p>
            <a:pPr algn="just">
              <a:tabLst>
                <a:tab pos="1073150" algn="l"/>
              </a:tabLst>
            </a:pPr>
            <a:r>
              <a:rPr lang="fr-CA" b="1" dirty="0" smtClean="0"/>
              <a:t>19</a:t>
            </a:r>
            <a:r>
              <a:rPr lang="fr-CA" b="1" dirty="0"/>
              <a:t>. </a:t>
            </a:r>
            <a:r>
              <a:rPr lang="fr-CA" dirty="0"/>
              <a:t>(1) Chacun a le droit d’employer le français ou l’anglais dans </a:t>
            </a:r>
            <a:r>
              <a:rPr lang="fr-CA" dirty="0" smtClean="0"/>
              <a:t>	toutes </a:t>
            </a:r>
            <a:r>
              <a:rPr lang="fr-CA" dirty="0"/>
              <a:t>les affaires dont sont saisis les tribunaux établis par </a:t>
            </a:r>
            <a:r>
              <a:rPr lang="fr-CA" dirty="0" smtClean="0"/>
              <a:t>	le </a:t>
            </a:r>
            <a:r>
              <a:rPr lang="fr-CA" dirty="0"/>
              <a:t>Parlement et dans tous les actes de procédure qui en </a:t>
            </a:r>
            <a:r>
              <a:rPr lang="fr-CA" dirty="0" smtClean="0"/>
              <a:t>découlent</a:t>
            </a:r>
            <a:r>
              <a:rPr lang="fr-CA" dirty="0"/>
              <a:t>. </a:t>
            </a:r>
            <a:endParaRPr lang="fr-CA" dirty="0" smtClean="0"/>
          </a:p>
          <a:p>
            <a:pPr marL="2243138" indent="-2243138">
              <a:spcBef>
                <a:spcPts val="1800"/>
              </a:spcBef>
              <a:buNone/>
            </a:pPr>
            <a:r>
              <a:rPr lang="fr-CA" b="1" dirty="0" smtClean="0"/>
              <a:t>Procédures </a:t>
            </a:r>
            <a:r>
              <a:rPr lang="fr-CA" b="1" dirty="0"/>
              <a:t>devant les tribunaux du </a:t>
            </a:r>
            <a:r>
              <a:rPr lang="fr-CA" b="1" dirty="0" smtClean="0"/>
              <a:t> Nouveau-Brunswick</a:t>
            </a:r>
            <a:endParaRPr lang="fr-CA" b="1" dirty="0"/>
          </a:p>
          <a:p>
            <a:pPr marL="719138" indent="0" algn="just">
              <a:buNone/>
              <a:tabLst>
                <a:tab pos="1073150" algn="l"/>
              </a:tabLst>
            </a:pPr>
            <a:r>
              <a:rPr lang="fr-CA" dirty="0"/>
              <a:t>(2) Chacun a le droit d’employer le français ou l’anglais dans </a:t>
            </a:r>
            <a:r>
              <a:rPr lang="fr-CA" dirty="0" smtClean="0"/>
              <a:t>toutes </a:t>
            </a:r>
            <a:r>
              <a:rPr lang="fr-CA" dirty="0"/>
              <a:t>les affaires dont sont saisis les tribunaux du </a:t>
            </a:r>
            <a:r>
              <a:rPr lang="fr-CA" dirty="0" smtClean="0"/>
              <a:t>Nouveau-Brunswick </a:t>
            </a:r>
            <a:r>
              <a:rPr lang="fr-CA" dirty="0"/>
              <a:t>et dans tous les actes de procédure </a:t>
            </a:r>
            <a:r>
              <a:rPr lang="fr-CA" dirty="0" smtClean="0"/>
              <a:t>qui </a:t>
            </a:r>
            <a:r>
              <a:rPr lang="fr-CA" dirty="0"/>
              <a:t>en découlent</a:t>
            </a:r>
            <a:r>
              <a:rPr lang="fr-CA" dirty="0" smtClean="0"/>
              <a:t>.</a:t>
            </a:r>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800" smtClean="0"/>
              <a:t>2</a:t>
            </a:fld>
            <a:endParaRPr lang="fr-CA" sz="1800" dirty="0"/>
          </a:p>
        </p:txBody>
      </p:sp>
    </p:spTree>
    <p:extLst>
      <p:ext uri="{BB962C8B-B14F-4D97-AF65-F5344CB8AC3E}">
        <p14:creationId xmlns:p14="http://schemas.microsoft.com/office/powerpoint/2010/main" val="2093574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12776"/>
            <a:ext cx="8229600" cy="4389120"/>
          </a:xfrm>
        </p:spPr>
        <p:txBody>
          <a:bodyPr>
            <a:normAutofit fontScale="85000" lnSpcReduction="20000"/>
          </a:bodyPr>
          <a:lstStyle/>
          <a:p>
            <a:pPr marL="0" indent="0" algn="ctr">
              <a:buNone/>
            </a:pPr>
            <a:r>
              <a:rPr lang="fr-CA" dirty="0" smtClean="0"/>
              <a:t>6. </a:t>
            </a:r>
            <a:r>
              <a:rPr lang="fr-CA" i="1" dirty="0" smtClean="0"/>
              <a:t>Charlebois </a:t>
            </a:r>
            <a:r>
              <a:rPr lang="fr-CA" i="1" dirty="0"/>
              <a:t>c </a:t>
            </a:r>
            <a:r>
              <a:rPr lang="fr-CA" i="1" dirty="0" err="1"/>
              <a:t>Mowat</a:t>
            </a:r>
            <a:r>
              <a:rPr lang="fr-CA" i="1" dirty="0"/>
              <a:t> et Moncton (Ville de ) </a:t>
            </a:r>
            <a:r>
              <a:rPr lang="fr-CA" i="1" dirty="0" smtClean="0"/>
              <a:t/>
            </a:r>
            <a:br>
              <a:rPr lang="fr-CA" i="1" dirty="0" smtClean="0"/>
            </a:br>
            <a:r>
              <a:rPr lang="fr-CA" dirty="0" smtClean="0"/>
              <a:t>(</a:t>
            </a:r>
            <a:r>
              <a:rPr lang="fr-CA" dirty="0"/>
              <a:t>CA N-B 2001) et </a:t>
            </a:r>
            <a:r>
              <a:rPr lang="fr-CA" i="1" dirty="0"/>
              <a:t>R c </a:t>
            </a:r>
            <a:r>
              <a:rPr lang="fr-CA" i="1" dirty="0" err="1"/>
              <a:t>Pooran</a:t>
            </a:r>
            <a:r>
              <a:rPr lang="fr-CA" i="1" dirty="0"/>
              <a:t> </a:t>
            </a:r>
            <a:r>
              <a:rPr lang="fr-CA" dirty="0"/>
              <a:t>(C </a:t>
            </a:r>
            <a:r>
              <a:rPr lang="fr-CA" dirty="0" err="1"/>
              <a:t>prov</a:t>
            </a:r>
            <a:r>
              <a:rPr lang="fr-CA" dirty="0"/>
              <a:t> Alta 2011)</a:t>
            </a:r>
          </a:p>
          <a:p>
            <a:endParaRPr lang="fr-CA" dirty="0"/>
          </a:p>
          <a:p>
            <a:pPr algn="just"/>
            <a:r>
              <a:rPr lang="fr-CA" i="1" dirty="0"/>
              <a:t>Charlebois</a:t>
            </a:r>
            <a:r>
              <a:rPr lang="fr-CA" dirty="0"/>
              <a:t> au para </a:t>
            </a:r>
            <a:r>
              <a:rPr lang="fr-CA" dirty="0">
                <a:latin typeface="+mj-lt"/>
              </a:rPr>
              <a:t>44</a:t>
            </a:r>
            <a:r>
              <a:rPr lang="fr-CA" dirty="0"/>
              <a:t> (dans le contexte du para </a:t>
            </a:r>
            <a:r>
              <a:rPr lang="fr-CA" dirty="0">
                <a:latin typeface="+mj-lt"/>
              </a:rPr>
              <a:t>18</a:t>
            </a:r>
            <a:r>
              <a:rPr lang="fr-CA" dirty="0"/>
              <a:t>(</a:t>
            </a:r>
            <a:r>
              <a:rPr lang="fr-CA" dirty="0">
                <a:latin typeface="+mj-lt"/>
              </a:rPr>
              <a:t>2</a:t>
            </a:r>
            <a:r>
              <a:rPr lang="fr-CA" dirty="0"/>
              <a:t>) de la Charte et de </a:t>
            </a:r>
            <a:r>
              <a:rPr lang="fr-CA" dirty="0" err="1"/>
              <a:t>Blaikie</a:t>
            </a:r>
            <a:r>
              <a:rPr lang="fr-CA" dirty="0"/>
              <a:t> no </a:t>
            </a:r>
            <a:r>
              <a:rPr lang="fr-CA" dirty="0">
                <a:latin typeface="+mj-lt"/>
              </a:rPr>
              <a:t>2</a:t>
            </a:r>
            <a:r>
              <a:rPr lang="fr-CA" dirty="0"/>
              <a:t> eu égard aux règlements municipaux) :</a:t>
            </a:r>
          </a:p>
          <a:p>
            <a:pPr marL="622300" indent="0" algn="just">
              <a:spcBef>
                <a:spcPts val="1800"/>
              </a:spcBef>
              <a:buNone/>
            </a:pPr>
            <a:r>
              <a:rPr lang="fr-CA" dirty="0"/>
              <a:t>« il est important de se rappeler les propos du juge en chef Dickson qui, dissident sur la question de la constitutionnalité, a fait remarquer dans l’arrêt </a:t>
            </a:r>
            <a:r>
              <a:rPr lang="fr-CA" i="1" dirty="0"/>
              <a:t>Société des Acadiens</a:t>
            </a:r>
            <a:r>
              <a:rPr lang="fr-CA" dirty="0"/>
              <a:t>, à la p. 561, que malgré la similitude de </a:t>
            </a:r>
            <a:r>
              <a:rPr lang="fr-CA" u="sng" dirty="0"/>
              <a:t>l’art. </a:t>
            </a:r>
            <a:r>
              <a:rPr lang="fr-CA" u="sng" dirty="0">
                <a:latin typeface="+mj-lt"/>
              </a:rPr>
              <a:t>133</a:t>
            </a:r>
            <a:r>
              <a:rPr lang="fr-CA" dirty="0"/>
              <a:t> et du </a:t>
            </a:r>
            <a:r>
              <a:rPr lang="fr-CA" u="sng" dirty="0"/>
              <a:t>par. </a:t>
            </a:r>
            <a:r>
              <a:rPr lang="fr-CA" u="sng" dirty="0">
                <a:latin typeface="+mj-lt"/>
              </a:rPr>
              <a:t>19</a:t>
            </a:r>
            <a:r>
              <a:rPr lang="fr-CA" u="sng" dirty="0"/>
              <a:t>(</a:t>
            </a:r>
            <a:r>
              <a:rPr lang="fr-CA" u="sng" dirty="0">
                <a:latin typeface="+mj-lt"/>
              </a:rPr>
              <a:t>2</a:t>
            </a:r>
            <a:r>
              <a:rPr lang="fr-CA" u="sng" dirty="0"/>
              <a:t>)</a:t>
            </a:r>
            <a:r>
              <a:rPr lang="fr-CA" dirty="0"/>
              <a:t> « nous avons affaire à des dispositions constitutionnelles différentes adoptées dans des contextes différents. À mon avis, l’interprétation donnée à l</a:t>
            </a:r>
            <a:r>
              <a:rPr lang="fr-CA" u="sng" dirty="0"/>
              <a:t>’art. </a:t>
            </a:r>
            <a:r>
              <a:rPr lang="fr-CA" u="sng" dirty="0">
                <a:latin typeface="+mj-lt"/>
              </a:rPr>
              <a:t>133</a:t>
            </a:r>
            <a:r>
              <a:rPr lang="fr-CA" dirty="0"/>
              <a:t> de la </a:t>
            </a:r>
            <a:r>
              <a:rPr lang="fr-CA" i="1" u="sng" dirty="0"/>
              <a:t>Loi constitutionnelle de 1867</a:t>
            </a:r>
            <a:r>
              <a:rPr lang="fr-CA" dirty="0"/>
              <a:t> n’est nullement déterminante en ce qui concerne celle que doivent recevoir les dispositions de la </a:t>
            </a:r>
            <a:r>
              <a:rPr lang="fr-CA" i="1" u="sng" dirty="0"/>
              <a:t>Charte</a:t>
            </a:r>
            <a:r>
              <a:rPr lang="fr-CA" dirty="0"/>
              <a:t> ».</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20</a:t>
            </a:fld>
            <a:endParaRPr lang="fr-CA" sz="1400" dirty="0"/>
          </a:p>
        </p:txBody>
      </p:sp>
    </p:spTree>
    <p:extLst>
      <p:ext uri="{BB962C8B-B14F-4D97-AF65-F5344CB8AC3E}">
        <p14:creationId xmlns:p14="http://schemas.microsoft.com/office/powerpoint/2010/main" val="4292167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CA" i="1" dirty="0" err="1"/>
              <a:t>Pooran</a:t>
            </a:r>
            <a:r>
              <a:rPr lang="fr-CA" dirty="0"/>
              <a:t> au para </a:t>
            </a:r>
            <a:r>
              <a:rPr lang="fr-CA" dirty="0">
                <a:latin typeface="+mj-lt"/>
              </a:rPr>
              <a:t>21</a:t>
            </a:r>
            <a:r>
              <a:rPr lang="fr-CA" dirty="0"/>
              <a:t> : « Si des participants à un litige ont le droit d’employer soit l’anglais, soit le français dans leurs observations orales devant les tribunaux, mais qu’ils ne sont compris que par l’intermédiaire d’un interprète, ils ne détiennent certes que des droits linguistiques fictifs. Une interprétation aussi restreinte de leur droit d’utiliser l’anglais ou le français est illogique ─ comme le fait d’applaudir d’une seule main et d’en espérer du son. Ainsi une telle interprétation a-t-elle été écartée avec force dans l’arrêt </a:t>
            </a:r>
            <a:r>
              <a:rPr lang="fr-CA" i="1" dirty="0" err="1"/>
              <a:t>Beaulac</a:t>
            </a:r>
            <a:r>
              <a:rPr lang="fr-CA" dirty="0"/>
              <a:t>. »</a:t>
            </a:r>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21</a:t>
            </a:fld>
            <a:endParaRPr lang="fr-CA" sz="1400" dirty="0"/>
          </a:p>
        </p:txBody>
      </p:sp>
    </p:spTree>
    <p:extLst>
      <p:ext uri="{BB962C8B-B14F-4D97-AF65-F5344CB8AC3E}">
        <p14:creationId xmlns:p14="http://schemas.microsoft.com/office/powerpoint/2010/main" val="4182999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CA" dirty="0"/>
              <a:t>Le fédéral et le Nouveau-Brunswick ayant adopté des lois assez exhaustives en la matière, </a:t>
            </a:r>
            <a:r>
              <a:rPr lang="fr-CA" dirty="0" smtClean="0"/>
              <a:t>la Cour suprême n’a pas </a:t>
            </a:r>
            <a:r>
              <a:rPr lang="fr-CA" dirty="0"/>
              <a:t>eu l’occasion </a:t>
            </a:r>
            <a:r>
              <a:rPr lang="fr-CA" dirty="0" smtClean="0"/>
              <a:t>de </a:t>
            </a:r>
            <a:r>
              <a:rPr lang="fr-CA" dirty="0"/>
              <a:t>se prononcer à nouveau quant au fait qu’une disposition comme l’article </a:t>
            </a:r>
            <a:r>
              <a:rPr lang="fr-CA" dirty="0">
                <a:latin typeface="+mj-lt"/>
              </a:rPr>
              <a:t>19</a:t>
            </a:r>
            <a:r>
              <a:rPr lang="fr-CA" dirty="0"/>
              <a:t> ne prévoit que le droit que d’écrire ou de parler dans la langue officielle de son choix, sans le droit d’être compris directement par le tribunal. Cependant, l’article </a:t>
            </a:r>
            <a:r>
              <a:rPr lang="fr-CA" dirty="0">
                <a:latin typeface="+mj-lt"/>
              </a:rPr>
              <a:t>16</a:t>
            </a:r>
            <a:r>
              <a:rPr lang="fr-CA" dirty="0"/>
              <a:t> de la </a:t>
            </a:r>
            <a:r>
              <a:rPr lang="fr-CA" i="1" dirty="0"/>
              <a:t>Loi sur les langues officielles</a:t>
            </a:r>
            <a:r>
              <a:rPr lang="fr-CA" dirty="0"/>
              <a:t> pourrait </a:t>
            </a:r>
            <a:r>
              <a:rPr lang="fr-CA" dirty="0" smtClean="0"/>
              <a:t>lui en </a:t>
            </a:r>
            <a:r>
              <a:rPr lang="fr-CA" dirty="0"/>
              <a:t>donner l’occasion.</a:t>
            </a:r>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22</a:t>
            </a:fld>
            <a:endParaRPr lang="fr-CA" sz="1400" dirty="0"/>
          </a:p>
        </p:txBody>
      </p:sp>
    </p:spTree>
    <p:extLst>
      <p:ext uri="{BB962C8B-B14F-4D97-AF65-F5344CB8AC3E}">
        <p14:creationId xmlns:p14="http://schemas.microsoft.com/office/powerpoint/2010/main" val="3191284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CA" i="1" dirty="0"/>
              <a:t>Loi sur les langues officielles </a:t>
            </a:r>
            <a:r>
              <a:rPr lang="fr-CA" dirty="0"/>
              <a:t>(partie III) </a:t>
            </a:r>
            <a:r>
              <a:rPr lang="fr-CA" dirty="0" smtClean="0"/>
              <a:t>:</a:t>
            </a:r>
            <a:endParaRPr lang="fr-CA" dirty="0"/>
          </a:p>
          <a:p>
            <a:pPr marL="0" indent="0" algn="ctr">
              <a:spcBef>
                <a:spcPts val="1800"/>
              </a:spcBef>
              <a:buNone/>
            </a:pPr>
            <a:r>
              <a:rPr lang="fr-CA" dirty="0"/>
              <a:t>PARTIE </a:t>
            </a:r>
            <a:r>
              <a:rPr lang="fr-CA" dirty="0" smtClean="0"/>
              <a:t>III - ADMINISTRATION </a:t>
            </a:r>
            <a:r>
              <a:rPr lang="fr-CA" dirty="0"/>
              <a:t>DE LA JUSTICE</a:t>
            </a:r>
          </a:p>
          <a:p>
            <a:pPr marL="0" indent="0" algn="just">
              <a:buNone/>
            </a:pPr>
            <a:r>
              <a:rPr lang="fr-CA" b="1" dirty="0"/>
              <a:t>Langues officielles des tribunaux fédéraux</a:t>
            </a:r>
          </a:p>
          <a:p>
            <a:pPr algn="just">
              <a:tabLst>
                <a:tab pos="719138" algn="l"/>
              </a:tabLst>
            </a:pPr>
            <a:r>
              <a:rPr lang="fr-CA" dirty="0"/>
              <a:t>14. Le français et l’anglais sont les langues officielles </a:t>
            </a:r>
            <a:r>
              <a:rPr lang="fr-CA" dirty="0" smtClean="0"/>
              <a:t>	des </a:t>
            </a:r>
            <a:r>
              <a:rPr lang="fr-CA" dirty="0"/>
              <a:t>tribunaux fédéraux; chacun a le droit </a:t>
            </a:r>
            <a:r>
              <a:rPr lang="fr-CA" dirty="0" smtClean="0"/>
              <a:t>	d’employer </a:t>
            </a:r>
            <a:r>
              <a:rPr lang="fr-CA" dirty="0"/>
              <a:t>l’une ou l’autre dans toutes les affaires </a:t>
            </a:r>
            <a:r>
              <a:rPr lang="fr-CA" dirty="0" smtClean="0"/>
              <a:t>	dont </a:t>
            </a:r>
            <a:r>
              <a:rPr lang="fr-CA" dirty="0"/>
              <a:t>ils sont saisis et dans les actes de procédure </a:t>
            </a:r>
            <a:r>
              <a:rPr lang="fr-CA" dirty="0" smtClean="0"/>
              <a:t>	qui </a:t>
            </a:r>
            <a:r>
              <a:rPr lang="fr-CA" dirty="0"/>
              <a:t>en découlent.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23</a:t>
            </a:fld>
            <a:endParaRPr lang="fr-CA" sz="1400" dirty="0"/>
          </a:p>
        </p:txBody>
      </p:sp>
    </p:spTree>
    <p:extLst>
      <p:ext uri="{BB962C8B-B14F-4D97-AF65-F5344CB8AC3E}">
        <p14:creationId xmlns:p14="http://schemas.microsoft.com/office/powerpoint/2010/main" val="573658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a:buNone/>
            </a:pPr>
            <a:r>
              <a:rPr lang="fr-CA" b="1" dirty="0"/>
              <a:t>Droits des témoins</a:t>
            </a:r>
          </a:p>
          <a:p>
            <a:pPr algn="just">
              <a:tabLst>
                <a:tab pos="1169988" algn="l"/>
              </a:tabLst>
            </a:pPr>
            <a:r>
              <a:rPr lang="fr-CA" dirty="0"/>
              <a:t> </a:t>
            </a:r>
            <a:r>
              <a:rPr lang="fr-CA" dirty="0" smtClean="0"/>
              <a:t>15</a:t>
            </a:r>
            <a:r>
              <a:rPr lang="fr-CA" dirty="0"/>
              <a:t>. (1) Il incombe aux tribunaux fédéraux de veiller à ce </a:t>
            </a:r>
            <a:r>
              <a:rPr lang="fr-CA" dirty="0" smtClean="0"/>
              <a:t>	que </a:t>
            </a:r>
            <a:r>
              <a:rPr lang="fr-CA" dirty="0"/>
              <a:t>tout témoin qui comparaît devant </a:t>
            </a:r>
            <a:r>
              <a:rPr lang="fr-CA" dirty="0" smtClean="0"/>
              <a:t>eux 	puisse être </a:t>
            </a:r>
            <a:r>
              <a:rPr lang="fr-CA" dirty="0"/>
              <a:t>entendu dans la langue officielle de </a:t>
            </a:r>
            <a:r>
              <a:rPr lang="fr-CA" dirty="0" smtClean="0"/>
              <a:t>	son </a:t>
            </a:r>
            <a:r>
              <a:rPr lang="fr-CA" dirty="0"/>
              <a:t>choix </a:t>
            </a:r>
            <a:r>
              <a:rPr lang="fr-CA" dirty="0" smtClean="0"/>
              <a:t>	sans </a:t>
            </a:r>
            <a:r>
              <a:rPr lang="fr-CA" dirty="0"/>
              <a:t>subir de préjudice du fait qu’il </a:t>
            </a:r>
            <a:r>
              <a:rPr lang="fr-CA" dirty="0" smtClean="0"/>
              <a:t>	ne </a:t>
            </a:r>
            <a:r>
              <a:rPr lang="fr-CA" dirty="0"/>
              <a:t>s’exprime </a:t>
            </a:r>
            <a:r>
              <a:rPr lang="fr-CA" dirty="0" smtClean="0"/>
              <a:t>pas </a:t>
            </a:r>
            <a:r>
              <a:rPr lang="fr-CA" dirty="0"/>
              <a:t>dans l’autre langue officielle.</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24</a:t>
            </a:fld>
            <a:endParaRPr lang="fr-CA" sz="1400" dirty="0"/>
          </a:p>
        </p:txBody>
      </p:sp>
    </p:spTree>
    <p:extLst>
      <p:ext uri="{BB962C8B-B14F-4D97-AF65-F5344CB8AC3E}">
        <p14:creationId xmlns:p14="http://schemas.microsoft.com/office/powerpoint/2010/main" val="845159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CA" b="1" dirty="0"/>
              <a:t>Services d’interprétation : obligation</a:t>
            </a:r>
          </a:p>
          <a:p>
            <a:pPr marL="273050" indent="-273050" algn="just">
              <a:tabLst>
                <a:tab pos="719138" algn="l"/>
              </a:tabLst>
            </a:pPr>
            <a:r>
              <a:rPr lang="fr-CA" dirty="0"/>
              <a:t>(2) Il leur incombe également de veiller, sur demande </a:t>
            </a:r>
            <a:r>
              <a:rPr lang="fr-CA" dirty="0" smtClean="0"/>
              <a:t>	d’une </a:t>
            </a:r>
            <a:r>
              <a:rPr lang="fr-CA" dirty="0"/>
              <a:t>partie, à ce que soient offerts, notamment </a:t>
            </a:r>
            <a:r>
              <a:rPr lang="fr-CA" dirty="0" smtClean="0"/>
              <a:t>	pour l’audition des témoins, des services 	d’interprétation </a:t>
            </a:r>
            <a:r>
              <a:rPr lang="fr-CA" dirty="0"/>
              <a:t>simultanée d’une langue officielle à </a:t>
            </a:r>
            <a:r>
              <a:rPr lang="fr-CA" dirty="0" smtClean="0"/>
              <a:t>	l’autre </a:t>
            </a:r>
            <a:r>
              <a:rPr lang="fr-CA" dirty="0"/>
              <a:t>langue.</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25</a:t>
            </a:fld>
            <a:endParaRPr lang="fr-CA" sz="1400" dirty="0"/>
          </a:p>
        </p:txBody>
      </p:sp>
    </p:spTree>
    <p:extLst>
      <p:ext uri="{BB962C8B-B14F-4D97-AF65-F5344CB8AC3E}">
        <p14:creationId xmlns:p14="http://schemas.microsoft.com/office/powerpoint/2010/main" val="14045508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CA" b="1" dirty="0"/>
              <a:t>Services d’interprétation : faculté</a:t>
            </a:r>
          </a:p>
          <a:p>
            <a:pPr algn="just">
              <a:tabLst>
                <a:tab pos="804863" algn="l"/>
              </a:tabLst>
            </a:pPr>
            <a:r>
              <a:rPr lang="fr-CA" dirty="0"/>
              <a:t>(3) Ils peuvent faire aussi ordonner que soient offerts, </a:t>
            </a:r>
            <a:r>
              <a:rPr lang="fr-CA" dirty="0" smtClean="0"/>
              <a:t>	notamment </a:t>
            </a:r>
            <a:r>
              <a:rPr lang="fr-CA" dirty="0"/>
              <a:t>pour l’audition des témoins, des </a:t>
            </a:r>
            <a:r>
              <a:rPr lang="fr-CA" dirty="0" smtClean="0"/>
              <a:t>	services </a:t>
            </a:r>
            <a:r>
              <a:rPr lang="fr-CA" dirty="0"/>
              <a:t>d’interprétation simultanée d’une langue </a:t>
            </a:r>
            <a:r>
              <a:rPr lang="fr-CA" dirty="0" smtClean="0"/>
              <a:t>	officielle </a:t>
            </a:r>
            <a:r>
              <a:rPr lang="fr-CA" dirty="0"/>
              <a:t>à l’autre s’ils estiment que l’affaire </a:t>
            </a:r>
            <a:r>
              <a:rPr lang="fr-CA" dirty="0" smtClean="0"/>
              <a:t>	présente </a:t>
            </a:r>
            <a:r>
              <a:rPr lang="fr-CA" dirty="0"/>
              <a:t>de l’intérêt ou de l’importance pour le </a:t>
            </a:r>
            <a:r>
              <a:rPr lang="fr-CA" dirty="0" smtClean="0"/>
              <a:t>	public </a:t>
            </a:r>
            <a:r>
              <a:rPr lang="fr-CA" dirty="0"/>
              <a:t>ou qu’il est souhaitable de le faire pour </a:t>
            </a:r>
            <a:r>
              <a:rPr lang="fr-CA" dirty="0" smtClean="0"/>
              <a:t>	l’auditoire</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26</a:t>
            </a:fld>
            <a:endParaRPr lang="fr-CA" sz="1400" dirty="0"/>
          </a:p>
        </p:txBody>
      </p:sp>
    </p:spTree>
    <p:extLst>
      <p:ext uri="{BB962C8B-B14F-4D97-AF65-F5344CB8AC3E}">
        <p14:creationId xmlns:p14="http://schemas.microsoft.com/office/powerpoint/2010/main" val="18834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12776"/>
            <a:ext cx="8229600" cy="4911824"/>
          </a:xfrm>
        </p:spPr>
        <p:txBody>
          <a:bodyPr>
            <a:normAutofit fontScale="85000" lnSpcReduction="20000"/>
          </a:bodyPr>
          <a:lstStyle/>
          <a:p>
            <a:pPr marL="0" indent="0" algn="just">
              <a:buNone/>
            </a:pPr>
            <a:r>
              <a:rPr lang="fr-CA" b="1" dirty="0"/>
              <a:t>Obligation relative à la compréhension des langues officielles</a:t>
            </a:r>
          </a:p>
          <a:p>
            <a:pPr algn="just">
              <a:spcBef>
                <a:spcPts val="1200"/>
              </a:spcBef>
              <a:tabLst>
                <a:tab pos="1255713" algn="l"/>
              </a:tabLst>
            </a:pPr>
            <a:r>
              <a:rPr lang="fr-CA" dirty="0"/>
              <a:t> </a:t>
            </a:r>
            <a:r>
              <a:rPr lang="fr-CA" dirty="0" smtClean="0"/>
              <a:t>16</a:t>
            </a:r>
            <a:r>
              <a:rPr lang="fr-CA" dirty="0"/>
              <a:t>. (1) Il incombe </a:t>
            </a:r>
            <a:r>
              <a:rPr lang="fr-CA" b="1" dirty="0"/>
              <a:t>aux tribunaux fédéraux autres que la Cour </a:t>
            </a:r>
            <a:r>
              <a:rPr lang="fr-CA" b="1" dirty="0" smtClean="0"/>
              <a:t>	suprême </a:t>
            </a:r>
            <a:r>
              <a:rPr lang="fr-CA" b="1" dirty="0"/>
              <a:t>du Canada </a:t>
            </a:r>
            <a:r>
              <a:rPr lang="fr-CA" dirty="0"/>
              <a:t>de veiller à ce que celui qui entend </a:t>
            </a:r>
            <a:r>
              <a:rPr lang="fr-CA" dirty="0" smtClean="0"/>
              <a:t>	l’affaire </a:t>
            </a:r>
            <a:r>
              <a:rPr lang="fr-CA" dirty="0"/>
              <a:t>:</a:t>
            </a:r>
          </a:p>
          <a:p>
            <a:pPr marL="992188" indent="-273050" algn="just">
              <a:spcBef>
                <a:spcPts val="1200"/>
              </a:spcBef>
              <a:tabLst>
                <a:tab pos="1609725" algn="l"/>
              </a:tabLst>
            </a:pPr>
            <a:r>
              <a:rPr lang="fr-CA" dirty="0" smtClean="0"/>
              <a:t>a) comprenne </a:t>
            </a:r>
            <a:r>
              <a:rPr lang="fr-CA" dirty="0"/>
              <a:t>l’anglais sans l’aide d’un interprète lorsque </a:t>
            </a:r>
            <a:r>
              <a:rPr lang="fr-CA" dirty="0" smtClean="0"/>
              <a:t>	les </a:t>
            </a:r>
            <a:r>
              <a:rPr lang="fr-CA" dirty="0"/>
              <a:t>parties ont opté pour que l’affaire ait lieu en </a:t>
            </a:r>
            <a:r>
              <a:rPr lang="fr-CA" dirty="0" smtClean="0"/>
              <a:t>	anglais</a:t>
            </a:r>
            <a:r>
              <a:rPr lang="fr-CA" dirty="0"/>
              <a:t>;</a:t>
            </a:r>
          </a:p>
          <a:p>
            <a:pPr marL="992188" indent="-273050" algn="just">
              <a:spcBef>
                <a:spcPts val="1200"/>
              </a:spcBef>
              <a:tabLst>
                <a:tab pos="1706563" algn="l"/>
              </a:tabLst>
            </a:pPr>
            <a:r>
              <a:rPr lang="fr-CA" dirty="0" smtClean="0"/>
              <a:t>b</a:t>
            </a:r>
            <a:r>
              <a:rPr lang="fr-CA" dirty="0"/>
              <a:t>) comprenne le français sans l’aide d’un interprète </a:t>
            </a:r>
            <a:r>
              <a:rPr lang="fr-CA" dirty="0" smtClean="0"/>
              <a:t>	lorsque </a:t>
            </a:r>
            <a:r>
              <a:rPr lang="fr-CA" dirty="0"/>
              <a:t>les parties ont opté pour que l’affaire ait lieu </a:t>
            </a:r>
            <a:r>
              <a:rPr lang="fr-CA" dirty="0" smtClean="0"/>
              <a:t>	en </a:t>
            </a:r>
            <a:r>
              <a:rPr lang="fr-CA" dirty="0"/>
              <a:t>français;</a:t>
            </a:r>
          </a:p>
          <a:p>
            <a:pPr marL="992188" indent="-273050" algn="just">
              <a:spcBef>
                <a:spcPts val="1200"/>
              </a:spcBef>
              <a:tabLst>
                <a:tab pos="1706563" algn="l"/>
              </a:tabLst>
            </a:pPr>
            <a:r>
              <a:rPr lang="fr-CA" dirty="0" smtClean="0"/>
              <a:t>c</a:t>
            </a:r>
            <a:r>
              <a:rPr lang="fr-CA" dirty="0"/>
              <a:t>) comprenne l’anglais et le français sans l’aide d’un </a:t>
            </a:r>
            <a:r>
              <a:rPr lang="fr-CA" dirty="0" smtClean="0"/>
              <a:t>	interprète </a:t>
            </a:r>
            <a:r>
              <a:rPr lang="fr-CA" dirty="0"/>
              <a:t>lorsque les parties ont opté pour que </a:t>
            </a:r>
            <a:r>
              <a:rPr lang="fr-CA" dirty="0" smtClean="0"/>
              <a:t>	l’affaire </a:t>
            </a:r>
            <a:r>
              <a:rPr lang="fr-CA" dirty="0"/>
              <a:t>ait lieu dans les deux langues.</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27</a:t>
            </a:fld>
            <a:endParaRPr lang="fr-CA" sz="1400" dirty="0"/>
          </a:p>
        </p:txBody>
      </p:sp>
    </p:spTree>
    <p:extLst>
      <p:ext uri="{BB962C8B-B14F-4D97-AF65-F5344CB8AC3E}">
        <p14:creationId xmlns:p14="http://schemas.microsoft.com/office/powerpoint/2010/main" val="2643470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a:buNone/>
            </a:pPr>
            <a:r>
              <a:rPr lang="fr-CA" b="1" dirty="0"/>
              <a:t>Fonctions judiciaires</a:t>
            </a:r>
          </a:p>
          <a:p>
            <a:pPr algn="just">
              <a:tabLst>
                <a:tab pos="901700" algn="l"/>
              </a:tabLst>
            </a:pPr>
            <a:r>
              <a:rPr lang="fr-CA" dirty="0"/>
              <a:t>(2) Il demeure entendu que le paragraphe (1) ne </a:t>
            </a:r>
            <a:r>
              <a:rPr lang="fr-CA" dirty="0" smtClean="0"/>
              <a:t>	s’applique </a:t>
            </a:r>
            <a:r>
              <a:rPr lang="fr-CA" dirty="0"/>
              <a:t>aux tribunaux fédéraux que dans le </a:t>
            </a:r>
            <a:r>
              <a:rPr lang="fr-CA" dirty="0" smtClean="0"/>
              <a:t>	cadre </a:t>
            </a:r>
            <a:r>
              <a:rPr lang="fr-CA" dirty="0"/>
              <a:t>de leurs fonctions judiciaires.</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28</a:t>
            </a:fld>
            <a:endParaRPr lang="fr-CA" sz="1400" dirty="0"/>
          </a:p>
        </p:txBody>
      </p:sp>
    </p:spTree>
    <p:extLst>
      <p:ext uri="{BB962C8B-B14F-4D97-AF65-F5344CB8AC3E}">
        <p14:creationId xmlns:p14="http://schemas.microsoft.com/office/powerpoint/2010/main" val="39779235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a:buNone/>
            </a:pPr>
            <a:r>
              <a:rPr lang="fr-CA" b="1" dirty="0"/>
              <a:t>Mise en </a:t>
            </a:r>
            <a:r>
              <a:rPr lang="fr-CA" b="1" dirty="0" smtClean="0"/>
              <a:t>œuvre </a:t>
            </a:r>
            <a:r>
              <a:rPr lang="fr-CA" b="1" dirty="0"/>
              <a:t>progressive</a:t>
            </a:r>
          </a:p>
          <a:p>
            <a:pPr algn="just">
              <a:tabLst>
                <a:tab pos="804863" algn="l"/>
              </a:tabLst>
            </a:pPr>
            <a:r>
              <a:rPr lang="fr-CA" dirty="0"/>
              <a:t>(3) Les tribunaux fédéraux autres que la Cour d'appel </a:t>
            </a:r>
            <a:r>
              <a:rPr lang="fr-CA" dirty="0" smtClean="0"/>
              <a:t>	fédérale</a:t>
            </a:r>
            <a:r>
              <a:rPr lang="fr-CA" dirty="0"/>
              <a:t>, la Cour fédérale et la Cour canadienne de </a:t>
            </a:r>
            <a:r>
              <a:rPr lang="fr-CA" dirty="0" smtClean="0"/>
              <a:t>	l'impôt </a:t>
            </a:r>
            <a:r>
              <a:rPr lang="fr-CA" dirty="0"/>
              <a:t>disposent toutefois, pour se conformer au </a:t>
            </a:r>
            <a:r>
              <a:rPr lang="fr-CA" dirty="0" smtClean="0"/>
              <a:t>	paragraphe </a:t>
            </a:r>
            <a:r>
              <a:rPr lang="fr-CA" dirty="0"/>
              <a:t>(1), d'un délai de cinq ans après son </a:t>
            </a:r>
            <a:r>
              <a:rPr lang="fr-CA" dirty="0" smtClean="0"/>
              <a:t>	entrée </a:t>
            </a:r>
            <a:r>
              <a:rPr lang="fr-CA" dirty="0"/>
              <a:t>en vigueur.</a:t>
            </a:r>
          </a:p>
          <a:p>
            <a:pPr algn="just">
              <a:spcBef>
                <a:spcPts val="1200"/>
              </a:spcBef>
            </a:pPr>
            <a:r>
              <a:rPr lang="fr-CA" dirty="0"/>
              <a:t> </a:t>
            </a:r>
            <a:r>
              <a:rPr lang="fr-CA" dirty="0" smtClean="0"/>
              <a:t>L.R</a:t>
            </a:r>
            <a:r>
              <a:rPr lang="fr-CA" dirty="0"/>
              <a:t>. (1985), ch. 31 (4e suppl.), art. </a:t>
            </a:r>
            <a:r>
              <a:rPr lang="fr-CA" dirty="0">
                <a:latin typeface="+mj-lt"/>
              </a:rPr>
              <a:t>16</a:t>
            </a:r>
            <a:r>
              <a:rPr lang="fr-CA" dirty="0"/>
              <a:t>; </a:t>
            </a:r>
            <a:r>
              <a:rPr lang="fr-CA" dirty="0" smtClean="0"/>
              <a:t>2002</a:t>
            </a:r>
            <a:r>
              <a:rPr lang="fr-CA" dirty="0"/>
              <a:t>, ch. 8, art. 155.</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29</a:t>
            </a:fld>
            <a:endParaRPr lang="fr-CA" sz="1400" dirty="0"/>
          </a:p>
        </p:txBody>
      </p:sp>
    </p:spTree>
    <p:extLst>
      <p:ext uri="{BB962C8B-B14F-4D97-AF65-F5344CB8AC3E}">
        <p14:creationId xmlns:p14="http://schemas.microsoft.com/office/powerpoint/2010/main" val="2773689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67544" y="1124744"/>
            <a:ext cx="8229600" cy="5256584"/>
          </a:xfrm>
        </p:spPr>
        <p:txBody>
          <a:bodyPr>
            <a:normAutofit fontScale="85000" lnSpcReduction="20000"/>
          </a:bodyPr>
          <a:lstStyle/>
          <a:p>
            <a:pPr marL="0" indent="0">
              <a:buNone/>
            </a:pPr>
            <a:r>
              <a:rPr lang="fr-CA" b="1" dirty="0"/>
              <a:t>Langues officielles du Canada</a:t>
            </a:r>
          </a:p>
          <a:p>
            <a:pPr algn="just">
              <a:tabLst>
                <a:tab pos="1255713" algn="l"/>
              </a:tabLst>
            </a:pPr>
            <a:r>
              <a:rPr lang="fr-CA" dirty="0"/>
              <a:t> </a:t>
            </a:r>
            <a:r>
              <a:rPr lang="fr-CA" b="1" dirty="0" smtClean="0"/>
              <a:t>16</a:t>
            </a:r>
            <a:r>
              <a:rPr lang="fr-CA" b="1" dirty="0"/>
              <a:t>. </a:t>
            </a:r>
            <a:r>
              <a:rPr lang="fr-CA" dirty="0"/>
              <a:t>(1) Le français et l’anglais sont les langues officielles du </a:t>
            </a:r>
            <a:r>
              <a:rPr lang="fr-CA" dirty="0" smtClean="0"/>
              <a:t>	Canada</a:t>
            </a:r>
            <a:r>
              <a:rPr lang="fr-CA" dirty="0"/>
              <a:t>; ils ont un statut et des droits et privilèges égaux </a:t>
            </a:r>
            <a:r>
              <a:rPr lang="fr-CA" dirty="0" smtClean="0"/>
              <a:t>	quant </a:t>
            </a:r>
            <a:r>
              <a:rPr lang="fr-CA" dirty="0"/>
              <a:t>à leur usage dans les institutions du Parlement et </a:t>
            </a:r>
            <a:r>
              <a:rPr lang="fr-CA" dirty="0" smtClean="0"/>
              <a:t>	du </a:t>
            </a:r>
            <a:r>
              <a:rPr lang="fr-CA" dirty="0"/>
              <a:t>gouvernement du Canada.</a:t>
            </a:r>
          </a:p>
          <a:p>
            <a:pPr marL="0" indent="0">
              <a:spcBef>
                <a:spcPts val="1800"/>
              </a:spcBef>
              <a:buNone/>
            </a:pPr>
            <a:r>
              <a:rPr lang="fr-CA" b="1" dirty="0" smtClean="0"/>
              <a:t>Langues </a:t>
            </a:r>
            <a:r>
              <a:rPr lang="fr-CA" b="1" dirty="0"/>
              <a:t>officielles du Nouveau-Brunswick</a:t>
            </a:r>
          </a:p>
          <a:p>
            <a:pPr marL="804863" indent="0" algn="just">
              <a:buNone/>
              <a:tabLst>
                <a:tab pos="1341438" algn="l"/>
              </a:tabLst>
            </a:pPr>
            <a:r>
              <a:rPr lang="fr-CA" dirty="0"/>
              <a:t>(2) Le français et l’anglais sont les langues officielles du </a:t>
            </a:r>
            <a:r>
              <a:rPr lang="fr-CA" dirty="0" smtClean="0"/>
              <a:t>	Nouveau-Brunswick</a:t>
            </a:r>
            <a:r>
              <a:rPr lang="fr-CA" dirty="0"/>
              <a:t>; ils ont un statut et des droits et </a:t>
            </a:r>
            <a:r>
              <a:rPr lang="fr-CA" dirty="0" smtClean="0"/>
              <a:t>	privilèges </a:t>
            </a:r>
            <a:r>
              <a:rPr lang="fr-CA" dirty="0"/>
              <a:t>égaux quant à leur usage dans les institutions </a:t>
            </a:r>
            <a:r>
              <a:rPr lang="fr-CA" dirty="0" smtClean="0"/>
              <a:t>	de </a:t>
            </a:r>
            <a:r>
              <a:rPr lang="fr-CA" dirty="0"/>
              <a:t>la Législature et du gouvernement du </a:t>
            </a:r>
            <a:r>
              <a:rPr lang="fr-CA" dirty="0" smtClean="0"/>
              <a:t>Nouveau-	Brunswick</a:t>
            </a:r>
            <a:r>
              <a:rPr lang="fr-CA" dirty="0"/>
              <a:t>.</a:t>
            </a:r>
          </a:p>
          <a:p>
            <a:pPr marL="0" indent="0">
              <a:spcBef>
                <a:spcPts val="1800"/>
              </a:spcBef>
              <a:buNone/>
            </a:pPr>
            <a:r>
              <a:rPr lang="fr-CA" b="1" dirty="0" smtClean="0"/>
              <a:t>Progression </a:t>
            </a:r>
            <a:r>
              <a:rPr lang="fr-CA" b="1" dirty="0"/>
              <a:t>vers l’égalité</a:t>
            </a:r>
          </a:p>
          <a:p>
            <a:pPr marL="804863" indent="0" algn="just">
              <a:buNone/>
              <a:tabLst>
                <a:tab pos="1341438" algn="l"/>
              </a:tabLst>
            </a:pPr>
            <a:r>
              <a:rPr lang="fr-CA" dirty="0"/>
              <a:t>(3) </a:t>
            </a:r>
            <a:r>
              <a:rPr lang="fr-CA" dirty="0" smtClean="0"/>
              <a:t>	La </a:t>
            </a:r>
            <a:r>
              <a:rPr lang="fr-CA" dirty="0"/>
              <a:t>présente charte ne limite pas le pouvoir du </a:t>
            </a:r>
            <a:r>
              <a:rPr lang="fr-CA" dirty="0" smtClean="0"/>
              <a:t>	Parlement 	et </a:t>
            </a:r>
            <a:r>
              <a:rPr lang="fr-CA" dirty="0"/>
              <a:t>des législatures de favoriser la progression </a:t>
            </a:r>
            <a:r>
              <a:rPr lang="fr-CA" dirty="0" smtClean="0"/>
              <a:t>	vers l’égalité </a:t>
            </a:r>
            <a:r>
              <a:rPr lang="fr-CA" dirty="0"/>
              <a:t>de statut ou d’usage du français et </a:t>
            </a:r>
            <a:r>
              <a:rPr lang="fr-CA" dirty="0" smtClean="0"/>
              <a:t>de 	l’anglais</a:t>
            </a:r>
            <a:r>
              <a:rPr lang="fr-CA" dirty="0"/>
              <a:t>.</a:t>
            </a:r>
          </a:p>
          <a:p>
            <a:endParaRPr lang="fr-CA" dirty="0"/>
          </a:p>
        </p:txBody>
      </p:sp>
      <p:sp>
        <p:nvSpPr>
          <p:cNvPr id="6" name="Espace réservé du numéro de diapositive 5"/>
          <p:cNvSpPr>
            <a:spLocks noGrp="1"/>
          </p:cNvSpPr>
          <p:nvPr>
            <p:ph type="sldNum" sz="quarter" idx="12"/>
          </p:nvPr>
        </p:nvSpPr>
        <p:spPr/>
        <p:txBody>
          <a:bodyPr/>
          <a:lstStyle/>
          <a:p>
            <a:fld id="{8EE4C663-C972-42EC-9A09-EB3F0FD7F0BE}" type="slidenum">
              <a:rPr lang="fr-CA" sz="1800" smtClean="0"/>
              <a:t>3</a:t>
            </a:fld>
            <a:endParaRPr lang="fr-CA" sz="1800" dirty="0"/>
          </a:p>
        </p:txBody>
      </p:sp>
    </p:spTree>
    <p:extLst>
      <p:ext uri="{BB962C8B-B14F-4D97-AF65-F5344CB8AC3E}">
        <p14:creationId xmlns:p14="http://schemas.microsoft.com/office/powerpoint/2010/main" val="2232921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a:buNone/>
            </a:pPr>
            <a:r>
              <a:rPr lang="fr-CA" b="1" dirty="0"/>
              <a:t>Pouvoir d’établir des règles de procédure</a:t>
            </a:r>
          </a:p>
          <a:p>
            <a:pPr algn="just">
              <a:tabLst>
                <a:tab pos="1255713" algn="l"/>
              </a:tabLst>
            </a:pPr>
            <a:r>
              <a:rPr lang="fr-CA" dirty="0"/>
              <a:t> </a:t>
            </a:r>
            <a:r>
              <a:rPr lang="fr-CA" dirty="0" smtClean="0"/>
              <a:t>17</a:t>
            </a:r>
            <a:r>
              <a:rPr lang="fr-CA" dirty="0"/>
              <a:t>. (1) Le gouverneur en conseil peut établir, sauf pour </a:t>
            </a:r>
            <a:r>
              <a:rPr lang="fr-CA" dirty="0" smtClean="0"/>
              <a:t>	la </a:t>
            </a:r>
            <a:r>
              <a:rPr lang="fr-CA" dirty="0"/>
              <a:t>Cour suprême du Canada, la Cour d'appel </a:t>
            </a:r>
            <a:r>
              <a:rPr lang="fr-CA" dirty="0" smtClean="0"/>
              <a:t>	fédérale</a:t>
            </a:r>
            <a:r>
              <a:rPr lang="fr-CA" dirty="0"/>
              <a:t>, la Cour fédérale et la Cour canadienne </a:t>
            </a:r>
            <a:r>
              <a:rPr lang="fr-CA" dirty="0" smtClean="0"/>
              <a:t>	de </a:t>
            </a:r>
            <a:r>
              <a:rPr lang="fr-CA" dirty="0"/>
              <a:t>l'impôt, les règles de procédure judiciaire, y </a:t>
            </a:r>
            <a:r>
              <a:rPr lang="fr-CA" dirty="0" smtClean="0"/>
              <a:t>	compris </a:t>
            </a:r>
            <a:r>
              <a:rPr lang="fr-CA" dirty="0"/>
              <a:t>en matière de notification, qu'il estime </a:t>
            </a:r>
            <a:r>
              <a:rPr lang="fr-CA" dirty="0" smtClean="0"/>
              <a:t>	nécessaires </a:t>
            </a:r>
            <a:r>
              <a:rPr lang="fr-CA" dirty="0"/>
              <a:t>pour permettre aux tribunaux </a:t>
            </a:r>
            <a:r>
              <a:rPr lang="fr-CA" dirty="0" smtClean="0"/>
              <a:t>	fédéraux </a:t>
            </a:r>
            <a:r>
              <a:rPr lang="fr-CA" dirty="0"/>
              <a:t>de se conformer aux articles </a:t>
            </a:r>
            <a:r>
              <a:rPr lang="fr-CA" dirty="0">
                <a:latin typeface="+mj-lt"/>
              </a:rPr>
              <a:t>15</a:t>
            </a:r>
            <a:r>
              <a:rPr lang="fr-CA" dirty="0"/>
              <a:t> et </a:t>
            </a:r>
            <a:r>
              <a:rPr lang="fr-CA" dirty="0">
                <a:latin typeface="+mj-lt"/>
              </a:rPr>
              <a:t>16</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30</a:t>
            </a:fld>
            <a:endParaRPr lang="fr-CA" sz="1400" dirty="0"/>
          </a:p>
        </p:txBody>
      </p:sp>
    </p:spTree>
    <p:extLst>
      <p:ext uri="{BB962C8B-B14F-4D97-AF65-F5344CB8AC3E}">
        <p14:creationId xmlns:p14="http://schemas.microsoft.com/office/powerpoint/2010/main" val="22800154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484784"/>
            <a:ext cx="8229600" cy="4389120"/>
          </a:xfrm>
        </p:spPr>
        <p:txBody>
          <a:bodyPr/>
          <a:lstStyle/>
          <a:p>
            <a:pPr marL="0" indent="0" algn="just">
              <a:buNone/>
            </a:pPr>
            <a:r>
              <a:rPr lang="fr-CA" b="1" dirty="0"/>
              <a:t>Cour suprême, Cour d'appel fédérale, Cour fédérale, Cour canadienne de l'impôt</a:t>
            </a:r>
          </a:p>
          <a:p>
            <a:pPr algn="just">
              <a:tabLst>
                <a:tab pos="901700" algn="l"/>
              </a:tabLst>
            </a:pPr>
            <a:r>
              <a:rPr lang="fr-CA" dirty="0"/>
              <a:t>(2) La Cour suprême du Canada, la Cour d'appel </a:t>
            </a:r>
            <a:r>
              <a:rPr lang="fr-CA" dirty="0" smtClean="0"/>
              <a:t>	fédérale</a:t>
            </a:r>
            <a:r>
              <a:rPr lang="fr-CA" dirty="0"/>
              <a:t>, la Cour fédérale et la Cour canadienne de </a:t>
            </a:r>
            <a:r>
              <a:rPr lang="fr-CA" dirty="0" smtClean="0"/>
              <a:t>	l'impôt </a:t>
            </a:r>
            <a:r>
              <a:rPr lang="fr-CA" dirty="0"/>
              <a:t>peuvent exercer, pour leur propre </a:t>
            </a:r>
            <a:r>
              <a:rPr lang="fr-CA" dirty="0" smtClean="0"/>
              <a:t>	fonctionnement</a:t>
            </a:r>
            <a:r>
              <a:rPr lang="fr-CA" dirty="0"/>
              <a:t>, le pouvoir visé au paragraphe (1), </a:t>
            </a:r>
            <a:r>
              <a:rPr lang="fr-CA" dirty="0" smtClean="0"/>
              <a:t>	sous </a:t>
            </a:r>
            <a:r>
              <a:rPr lang="fr-CA" dirty="0"/>
              <a:t>réserve de l'agrément du gouverneur en </a:t>
            </a:r>
            <a:r>
              <a:rPr lang="fr-CA" dirty="0" smtClean="0"/>
              <a:t>	conseil</a:t>
            </a:r>
            <a:r>
              <a:rPr lang="fr-CA" dirty="0"/>
              <a:t>.</a:t>
            </a:r>
          </a:p>
          <a:p>
            <a:pPr algn="just">
              <a:spcBef>
                <a:spcPts val="1800"/>
              </a:spcBef>
            </a:pPr>
            <a:r>
              <a:rPr lang="fr-CA" dirty="0"/>
              <a:t> </a:t>
            </a:r>
            <a:r>
              <a:rPr lang="fr-CA" dirty="0" smtClean="0"/>
              <a:t>L.R</a:t>
            </a:r>
            <a:r>
              <a:rPr lang="fr-CA" dirty="0"/>
              <a:t>. (1985), ch. 31 (4 e suppl.), art. </a:t>
            </a:r>
            <a:r>
              <a:rPr lang="fr-CA" dirty="0">
                <a:latin typeface="+mj-lt"/>
              </a:rPr>
              <a:t>17</a:t>
            </a:r>
            <a:r>
              <a:rPr lang="fr-CA" dirty="0"/>
              <a:t>; </a:t>
            </a:r>
            <a:r>
              <a:rPr lang="fr-CA" dirty="0" smtClean="0"/>
              <a:t>2002</a:t>
            </a:r>
            <a:r>
              <a:rPr lang="fr-CA" dirty="0"/>
              <a:t>, ch. 8, art. </a:t>
            </a:r>
            <a:r>
              <a:rPr lang="fr-CA" dirty="0">
                <a:latin typeface="+mj-lt"/>
              </a:rPr>
              <a:t>156</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31</a:t>
            </a:fld>
            <a:endParaRPr lang="fr-CA" sz="1400" dirty="0"/>
          </a:p>
        </p:txBody>
      </p:sp>
    </p:spTree>
    <p:extLst>
      <p:ext uri="{BB962C8B-B14F-4D97-AF65-F5344CB8AC3E}">
        <p14:creationId xmlns:p14="http://schemas.microsoft.com/office/powerpoint/2010/main" val="30048091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628800"/>
            <a:ext cx="8229600" cy="4389120"/>
          </a:xfrm>
        </p:spPr>
        <p:txBody>
          <a:bodyPr>
            <a:normAutofit lnSpcReduction="10000"/>
          </a:bodyPr>
          <a:lstStyle/>
          <a:p>
            <a:pPr marL="0" indent="0" algn="just">
              <a:buNone/>
            </a:pPr>
            <a:r>
              <a:rPr lang="fr-CA" b="1" dirty="0"/>
              <a:t>Cas où Sa Majesté est partie à l’affaire</a:t>
            </a:r>
          </a:p>
          <a:p>
            <a:pPr algn="just">
              <a:spcBef>
                <a:spcPts val="1800"/>
              </a:spcBef>
              <a:tabLst>
                <a:tab pos="804863" algn="l"/>
              </a:tabLst>
            </a:pPr>
            <a:r>
              <a:rPr lang="fr-CA" dirty="0"/>
              <a:t>18. Dans une affaire civile à laquelle elle est partie </a:t>
            </a:r>
            <a:r>
              <a:rPr lang="fr-CA" dirty="0" smtClean="0"/>
              <a:t>	devant </a:t>
            </a:r>
            <a:r>
              <a:rPr lang="fr-CA" dirty="0"/>
              <a:t>un tribunal fédéral, Sa Majesté du chef du </a:t>
            </a:r>
            <a:r>
              <a:rPr lang="fr-CA" dirty="0" smtClean="0"/>
              <a:t>	Canada </a:t>
            </a:r>
            <a:r>
              <a:rPr lang="fr-CA" dirty="0"/>
              <a:t>ou une institution fédérale utilise, pour les </a:t>
            </a:r>
            <a:r>
              <a:rPr lang="fr-CA" dirty="0" smtClean="0"/>
              <a:t>	plaidoiries </a:t>
            </a:r>
            <a:r>
              <a:rPr lang="fr-CA" dirty="0"/>
              <a:t>ou les actes de la procédure, la langue </a:t>
            </a:r>
            <a:r>
              <a:rPr lang="fr-CA" dirty="0" smtClean="0"/>
              <a:t>	officielle </a:t>
            </a:r>
            <a:r>
              <a:rPr lang="fr-CA" dirty="0"/>
              <a:t>choisie par les autres parties à moins </a:t>
            </a:r>
            <a:r>
              <a:rPr lang="fr-CA" dirty="0" smtClean="0"/>
              <a:t>	qu’elle </a:t>
            </a:r>
            <a:r>
              <a:rPr lang="fr-CA" dirty="0"/>
              <a:t>n’établisse le caractère abusif du délai de </a:t>
            </a:r>
            <a:r>
              <a:rPr lang="fr-CA" dirty="0" smtClean="0"/>
              <a:t>	l’avis </a:t>
            </a:r>
            <a:r>
              <a:rPr lang="fr-CA" dirty="0"/>
              <a:t>l’informant de ce choix. Faute de choix ou </a:t>
            </a:r>
            <a:r>
              <a:rPr lang="fr-CA" dirty="0" smtClean="0"/>
              <a:t>	d’accord </a:t>
            </a:r>
            <a:r>
              <a:rPr lang="fr-CA" dirty="0"/>
              <a:t>entre les autres parties, elle utilise la </a:t>
            </a:r>
            <a:r>
              <a:rPr lang="fr-CA" dirty="0" smtClean="0"/>
              <a:t>	langue </a:t>
            </a:r>
            <a:r>
              <a:rPr lang="fr-CA" dirty="0"/>
              <a:t>officielle la plus justifiée dans les </a:t>
            </a:r>
            <a:r>
              <a:rPr lang="fr-CA" dirty="0" smtClean="0"/>
              <a:t>	circonstances</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32</a:t>
            </a:fld>
            <a:endParaRPr lang="fr-CA" sz="1400" dirty="0"/>
          </a:p>
        </p:txBody>
      </p:sp>
    </p:spTree>
    <p:extLst>
      <p:ext uri="{BB962C8B-B14F-4D97-AF65-F5344CB8AC3E}">
        <p14:creationId xmlns:p14="http://schemas.microsoft.com/office/powerpoint/2010/main" val="684688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84784"/>
            <a:ext cx="8229600" cy="5040560"/>
          </a:xfrm>
        </p:spPr>
        <p:txBody>
          <a:bodyPr>
            <a:normAutofit lnSpcReduction="10000"/>
          </a:bodyPr>
          <a:lstStyle/>
          <a:p>
            <a:pPr marL="0" indent="0" algn="just">
              <a:buNone/>
            </a:pPr>
            <a:r>
              <a:rPr lang="fr-CA" b="1" dirty="0"/>
              <a:t>Actes judiciaires</a:t>
            </a:r>
          </a:p>
          <a:p>
            <a:pPr algn="just">
              <a:tabLst>
                <a:tab pos="1341438" algn="l"/>
              </a:tabLst>
            </a:pPr>
            <a:r>
              <a:rPr lang="fr-CA" dirty="0"/>
              <a:t> </a:t>
            </a:r>
            <a:r>
              <a:rPr lang="fr-CA" dirty="0" smtClean="0"/>
              <a:t>19</a:t>
            </a:r>
            <a:r>
              <a:rPr lang="fr-CA" dirty="0"/>
              <a:t>. (1) L’imprimé des actes judiciaires des tribunaux </a:t>
            </a:r>
            <a:r>
              <a:rPr lang="fr-CA" dirty="0" smtClean="0"/>
              <a:t>	fédéraux </a:t>
            </a:r>
            <a:r>
              <a:rPr lang="fr-CA" dirty="0"/>
              <a:t>que doivent signifier les institutions </a:t>
            </a:r>
            <a:r>
              <a:rPr lang="fr-CA" dirty="0" smtClean="0"/>
              <a:t>	fédérales </a:t>
            </a:r>
            <a:r>
              <a:rPr lang="fr-CA" dirty="0"/>
              <a:t>est établi dans les deux langues </a:t>
            </a:r>
            <a:r>
              <a:rPr lang="fr-CA" dirty="0" smtClean="0"/>
              <a:t>	officielles</a:t>
            </a:r>
            <a:r>
              <a:rPr lang="fr-CA" dirty="0"/>
              <a:t>.</a:t>
            </a:r>
          </a:p>
          <a:p>
            <a:pPr marL="0" indent="0" algn="just">
              <a:buNone/>
            </a:pPr>
            <a:r>
              <a:rPr lang="fr-CA" b="1" dirty="0"/>
              <a:t> </a:t>
            </a:r>
            <a:r>
              <a:rPr lang="fr-CA" b="1" dirty="0" smtClean="0"/>
              <a:t>Compléments </a:t>
            </a:r>
            <a:r>
              <a:rPr lang="fr-CA" b="1" dirty="0"/>
              <a:t>d’information</a:t>
            </a:r>
          </a:p>
          <a:p>
            <a:pPr marL="901700" indent="0" algn="just">
              <a:buNone/>
              <a:tabLst>
                <a:tab pos="1341438" algn="l"/>
              </a:tabLst>
            </a:pPr>
            <a:r>
              <a:rPr lang="fr-CA" dirty="0"/>
              <a:t>(2) Ces actes peuvent être remplis dans une seule </a:t>
            </a:r>
            <a:r>
              <a:rPr lang="fr-CA" dirty="0" smtClean="0"/>
              <a:t>	des </a:t>
            </a:r>
            <a:r>
              <a:rPr lang="fr-CA" dirty="0"/>
              <a:t>langues officielles pourvu qu’il y soit </a:t>
            </a:r>
            <a:r>
              <a:rPr lang="fr-CA" dirty="0" smtClean="0"/>
              <a:t>	clairement </a:t>
            </a:r>
            <a:r>
              <a:rPr lang="fr-CA" dirty="0"/>
              <a:t>indiqué que la traduction peut être </a:t>
            </a:r>
            <a:r>
              <a:rPr lang="fr-CA" dirty="0" smtClean="0"/>
              <a:t>	obtenue </a:t>
            </a:r>
            <a:r>
              <a:rPr lang="fr-CA" dirty="0"/>
              <a:t>sur demande; celle-ci doit dès lors être </a:t>
            </a:r>
            <a:r>
              <a:rPr lang="fr-CA" dirty="0" smtClean="0"/>
              <a:t>	établie </a:t>
            </a:r>
            <a:r>
              <a:rPr lang="fr-CA" dirty="0"/>
              <a:t>sans délai par l’auteur de la </a:t>
            </a:r>
            <a:r>
              <a:rPr lang="fr-CA" dirty="0" smtClean="0"/>
              <a:t>	signification</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33</a:t>
            </a:fld>
            <a:endParaRPr lang="fr-CA" sz="1400" dirty="0"/>
          </a:p>
        </p:txBody>
      </p:sp>
    </p:spTree>
    <p:extLst>
      <p:ext uri="{BB962C8B-B14F-4D97-AF65-F5344CB8AC3E}">
        <p14:creationId xmlns:p14="http://schemas.microsoft.com/office/powerpoint/2010/main" val="2080371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84784"/>
            <a:ext cx="8229600" cy="4968552"/>
          </a:xfrm>
        </p:spPr>
        <p:txBody>
          <a:bodyPr>
            <a:normAutofit lnSpcReduction="10000"/>
          </a:bodyPr>
          <a:lstStyle/>
          <a:p>
            <a:pPr marL="0" indent="0">
              <a:buNone/>
            </a:pPr>
            <a:r>
              <a:rPr lang="fr-CA" b="1" dirty="0"/>
              <a:t>Décisions de justice importantes</a:t>
            </a:r>
          </a:p>
          <a:p>
            <a:pPr algn="just">
              <a:spcBef>
                <a:spcPts val="1200"/>
              </a:spcBef>
              <a:tabLst>
                <a:tab pos="1341438" algn="l"/>
              </a:tabLst>
            </a:pPr>
            <a:r>
              <a:rPr lang="fr-CA" dirty="0"/>
              <a:t> </a:t>
            </a:r>
            <a:r>
              <a:rPr lang="fr-CA" dirty="0" smtClean="0"/>
              <a:t>20</a:t>
            </a:r>
            <a:r>
              <a:rPr lang="fr-CA" dirty="0"/>
              <a:t>. (1) Les décisions définitives — exposé des motifs </a:t>
            </a:r>
            <a:r>
              <a:rPr lang="fr-CA" dirty="0" smtClean="0"/>
              <a:t>	compris </a:t>
            </a:r>
            <a:r>
              <a:rPr lang="fr-CA" dirty="0"/>
              <a:t>— des tribunaux fédéraux sont </a:t>
            </a:r>
            <a:r>
              <a:rPr lang="fr-CA" dirty="0" smtClean="0"/>
              <a:t>	simultanément </a:t>
            </a:r>
            <a:r>
              <a:rPr lang="fr-CA" dirty="0"/>
              <a:t>mises à la disposition du public </a:t>
            </a:r>
            <a:r>
              <a:rPr lang="fr-CA" dirty="0" smtClean="0"/>
              <a:t>	dans </a:t>
            </a:r>
            <a:r>
              <a:rPr lang="fr-CA" dirty="0"/>
              <a:t>les deux langues officielles :</a:t>
            </a:r>
          </a:p>
          <a:p>
            <a:pPr marL="1260475" indent="-273050" algn="just">
              <a:spcBef>
                <a:spcPts val="1200"/>
              </a:spcBef>
              <a:tabLst>
                <a:tab pos="901700" algn="l"/>
              </a:tabLst>
            </a:pPr>
            <a:r>
              <a:rPr lang="fr-CA" dirty="0" smtClean="0"/>
              <a:t>a</a:t>
            </a:r>
            <a:r>
              <a:rPr lang="fr-CA" dirty="0"/>
              <a:t>) si le point de droit en litige présente de l’intérêt ou </a:t>
            </a:r>
            <a:r>
              <a:rPr lang="fr-CA" dirty="0" smtClean="0"/>
              <a:t>de </a:t>
            </a:r>
            <a:r>
              <a:rPr lang="fr-CA" dirty="0"/>
              <a:t>l’importance pour celui-ci;</a:t>
            </a:r>
          </a:p>
          <a:p>
            <a:pPr marL="1260475" indent="-273050" algn="just">
              <a:spcBef>
                <a:spcPts val="1200"/>
              </a:spcBef>
              <a:tabLst>
                <a:tab pos="901700" algn="l"/>
              </a:tabLst>
            </a:pPr>
            <a:r>
              <a:rPr lang="fr-CA" dirty="0" smtClean="0"/>
              <a:t>b</a:t>
            </a:r>
            <a:r>
              <a:rPr lang="fr-CA" dirty="0"/>
              <a:t>) lorsque les débats se sont déroulés, en tout ou en </a:t>
            </a:r>
            <a:r>
              <a:rPr lang="fr-CA" dirty="0" smtClean="0"/>
              <a:t>partie</a:t>
            </a:r>
            <a:r>
              <a:rPr lang="fr-CA" dirty="0"/>
              <a:t>, dans les deux langues officielles, ou que les </a:t>
            </a:r>
            <a:r>
              <a:rPr lang="fr-CA" dirty="0" smtClean="0"/>
              <a:t>actes </a:t>
            </a:r>
            <a:r>
              <a:rPr lang="fr-CA" dirty="0"/>
              <a:t>de procédure ont été, en tout ou en partie, </a:t>
            </a:r>
            <a:r>
              <a:rPr lang="fr-CA" dirty="0" smtClean="0"/>
              <a:t>rédigés </a:t>
            </a:r>
            <a:r>
              <a:rPr lang="fr-CA" dirty="0"/>
              <a:t>dans les deux langues officielles.</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34</a:t>
            </a:fld>
            <a:endParaRPr lang="fr-CA" sz="1400" dirty="0"/>
          </a:p>
        </p:txBody>
      </p:sp>
    </p:spTree>
    <p:extLst>
      <p:ext uri="{BB962C8B-B14F-4D97-AF65-F5344CB8AC3E}">
        <p14:creationId xmlns:p14="http://schemas.microsoft.com/office/powerpoint/2010/main" val="41322891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412776"/>
            <a:ext cx="8229600" cy="4389120"/>
          </a:xfrm>
        </p:spPr>
        <p:txBody>
          <a:bodyPr>
            <a:normAutofit fontScale="92500"/>
          </a:bodyPr>
          <a:lstStyle/>
          <a:p>
            <a:pPr marL="0" indent="0">
              <a:buNone/>
            </a:pPr>
            <a:r>
              <a:rPr lang="fr-CA" b="1" dirty="0"/>
              <a:t>Autres décisions</a:t>
            </a:r>
          </a:p>
          <a:p>
            <a:pPr algn="just">
              <a:tabLst>
                <a:tab pos="804863" algn="l"/>
              </a:tabLst>
            </a:pPr>
            <a:r>
              <a:rPr lang="fr-CA" dirty="0"/>
              <a:t>(2) Dans les cas non visés par le paragraphe (1) ou si le </a:t>
            </a:r>
            <a:r>
              <a:rPr lang="fr-CA" dirty="0" smtClean="0"/>
              <a:t>	tribunal </a:t>
            </a:r>
            <a:r>
              <a:rPr lang="fr-CA" dirty="0"/>
              <a:t>estime que l’établissement au titre de </a:t>
            </a:r>
            <a:r>
              <a:rPr lang="fr-CA" dirty="0" smtClean="0"/>
              <a:t>	l’alinéa </a:t>
            </a:r>
            <a:r>
              <a:rPr lang="fr-CA" dirty="0"/>
              <a:t>(1)a) d’une version bilingue entraînerait un </a:t>
            </a:r>
            <a:r>
              <a:rPr lang="fr-CA" dirty="0" smtClean="0"/>
              <a:t>	retard </a:t>
            </a:r>
            <a:r>
              <a:rPr lang="fr-CA" dirty="0"/>
              <a:t>qui serait préjudiciable à l’intérêt public ou </a:t>
            </a:r>
            <a:r>
              <a:rPr lang="fr-CA" dirty="0" smtClean="0"/>
              <a:t>	qui </a:t>
            </a:r>
            <a:r>
              <a:rPr lang="fr-CA" dirty="0"/>
              <a:t>causerait une injustice ou un inconvénient  </a:t>
            </a:r>
            <a:r>
              <a:rPr lang="fr-CA" dirty="0" smtClean="0"/>
              <a:t>grave 	à </a:t>
            </a:r>
            <a:r>
              <a:rPr lang="fr-CA" dirty="0"/>
              <a:t>une des parties au litige, la décision — </a:t>
            </a:r>
            <a:r>
              <a:rPr lang="fr-CA" dirty="0" smtClean="0"/>
              <a:t>exposé </a:t>
            </a:r>
            <a:r>
              <a:rPr lang="fr-CA" dirty="0"/>
              <a:t>des </a:t>
            </a:r>
            <a:r>
              <a:rPr lang="fr-CA" dirty="0" smtClean="0"/>
              <a:t>	motifs </a:t>
            </a:r>
            <a:r>
              <a:rPr lang="fr-CA" dirty="0"/>
              <a:t>compris — est rendue d’abord dans l’une des </a:t>
            </a:r>
            <a:r>
              <a:rPr lang="fr-CA" dirty="0" smtClean="0"/>
              <a:t>	langues </a:t>
            </a:r>
            <a:r>
              <a:rPr lang="fr-CA" dirty="0"/>
              <a:t>officielles, puis dans les meilleurs délais dans </a:t>
            </a:r>
            <a:r>
              <a:rPr lang="fr-CA" dirty="0" smtClean="0"/>
              <a:t>	l’autre </a:t>
            </a:r>
            <a:r>
              <a:rPr lang="fr-CA" dirty="0"/>
              <a:t>langue officielle. Elle est exécutoire à la date de </a:t>
            </a:r>
            <a:r>
              <a:rPr lang="fr-CA" dirty="0" smtClean="0"/>
              <a:t>	prise </a:t>
            </a:r>
            <a:r>
              <a:rPr lang="fr-CA" dirty="0"/>
              <a:t>d’effet de la première version.</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35</a:t>
            </a:fld>
            <a:endParaRPr lang="fr-CA" sz="1400" dirty="0"/>
          </a:p>
        </p:txBody>
      </p:sp>
    </p:spTree>
    <p:extLst>
      <p:ext uri="{BB962C8B-B14F-4D97-AF65-F5344CB8AC3E}">
        <p14:creationId xmlns:p14="http://schemas.microsoft.com/office/powerpoint/2010/main" val="28274316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124744"/>
            <a:ext cx="8229600" cy="4389120"/>
          </a:xfrm>
        </p:spPr>
        <p:txBody>
          <a:bodyPr>
            <a:normAutofit/>
          </a:bodyPr>
          <a:lstStyle/>
          <a:p>
            <a:pPr marL="0" indent="0">
              <a:buNone/>
            </a:pPr>
            <a:r>
              <a:rPr lang="fr-CA" dirty="0"/>
              <a:t> </a:t>
            </a:r>
            <a:r>
              <a:rPr lang="fr-CA" b="1" dirty="0" smtClean="0"/>
              <a:t>Décisions </a:t>
            </a:r>
            <a:r>
              <a:rPr lang="fr-CA" b="1" dirty="0"/>
              <a:t>orales</a:t>
            </a:r>
          </a:p>
          <a:p>
            <a:pPr>
              <a:spcBef>
                <a:spcPts val="1200"/>
              </a:spcBef>
              <a:tabLst>
                <a:tab pos="804863" algn="l"/>
              </a:tabLst>
            </a:pPr>
            <a:r>
              <a:rPr lang="fr-CA" dirty="0"/>
              <a:t>(3) Les paragraphes (1) et (2) n’ont pas pour effet </a:t>
            </a:r>
            <a:r>
              <a:rPr lang="fr-CA" dirty="0" smtClean="0"/>
              <a:t>	d’interdire </a:t>
            </a:r>
            <a:r>
              <a:rPr lang="fr-CA" dirty="0"/>
              <a:t>le prononcé, dans une seule langue </a:t>
            </a:r>
            <a:r>
              <a:rPr lang="fr-CA" dirty="0" smtClean="0"/>
              <a:t>	officielle</a:t>
            </a:r>
            <a:r>
              <a:rPr lang="fr-CA" dirty="0"/>
              <a:t>, d’une décision de justice ou de l’exposé </a:t>
            </a:r>
            <a:r>
              <a:rPr lang="fr-CA" dirty="0" smtClean="0"/>
              <a:t>	des </a:t>
            </a:r>
            <a:r>
              <a:rPr lang="fr-CA" dirty="0"/>
              <a:t>motifs.</a:t>
            </a:r>
          </a:p>
          <a:p>
            <a:pPr marL="0" indent="0">
              <a:spcBef>
                <a:spcPts val="1800"/>
              </a:spcBef>
              <a:buNone/>
            </a:pPr>
            <a:r>
              <a:rPr lang="fr-CA" dirty="0"/>
              <a:t> </a:t>
            </a:r>
            <a:r>
              <a:rPr lang="fr-CA" b="1" dirty="0" smtClean="0"/>
              <a:t>Précision</a:t>
            </a:r>
            <a:endParaRPr lang="fr-CA" b="1" dirty="0"/>
          </a:p>
          <a:p>
            <a:pPr>
              <a:tabLst>
                <a:tab pos="804863" algn="l"/>
              </a:tabLst>
            </a:pPr>
            <a:r>
              <a:rPr lang="fr-CA" dirty="0"/>
              <a:t>(4) Les décisions de justice rendues dans une seule des </a:t>
            </a:r>
            <a:r>
              <a:rPr lang="fr-CA" dirty="0" smtClean="0"/>
              <a:t>	langues </a:t>
            </a:r>
            <a:r>
              <a:rPr lang="fr-CA" dirty="0"/>
              <a:t>officielles ne sont pas invalides pour </a:t>
            </a:r>
            <a:r>
              <a:rPr lang="fr-CA" dirty="0" smtClean="0"/>
              <a:t>	autant</a:t>
            </a:r>
            <a:r>
              <a:rPr lang="fr-CA" dirty="0"/>
              <a:t>.</a:t>
            </a:r>
          </a:p>
          <a:p>
            <a:endParaRPr lang="fr-CA" dirty="0"/>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36</a:t>
            </a:fld>
            <a:endParaRPr lang="fr-CA" sz="1400" dirty="0"/>
          </a:p>
        </p:txBody>
      </p:sp>
    </p:spTree>
    <p:extLst>
      <p:ext uri="{BB962C8B-B14F-4D97-AF65-F5344CB8AC3E}">
        <p14:creationId xmlns:p14="http://schemas.microsoft.com/office/powerpoint/2010/main" val="3139778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CA" dirty="0"/>
              <a:t>L’article </a:t>
            </a:r>
            <a:r>
              <a:rPr lang="fr-CA" dirty="0">
                <a:latin typeface="+mj-lt"/>
              </a:rPr>
              <a:t>16</a:t>
            </a:r>
            <a:r>
              <a:rPr lang="fr-CA" dirty="0"/>
              <a:t> de la </a:t>
            </a:r>
            <a:r>
              <a:rPr lang="fr-CA" i="1" dirty="0"/>
              <a:t>Loi sur les langues officielles</a:t>
            </a:r>
            <a:r>
              <a:rPr lang="fr-CA" dirty="0"/>
              <a:t>, la présence de juges unilingues à la CSC et le paragraphe </a:t>
            </a:r>
            <a:r>
              <a:rPr lang="fr-CA" dirty="0">
                <a:latin typeface="+mj-lt"/>
              </a:rPr>
              <a:t>19(1) </a:t>
            </a:r>
            <a:r>
              <a:rPr lang="fr-CA" dirty="0"/>
              <a:t>de la </a:t>
            </a:r>
            <a:r>
              <a:rPr lang="fr-CA" i="1" dirty="0"/>
              <a:t>Charte</a:t>
            </a:r>
            <a:r>
              <a:rPr lang="fr-CA" dirty="0"/>
              <a:t> eu égard au droit d’être compris directement par le tribunal…</a:t>
            </a:r>
          </a:p>
          <a:p>
            <a:endParaRPr lang="fr-CA" dirty="0"/>
          </a:p>
          <a:p>
            <a:r>
              <a:rPr lang="fr-CA" dirty="0"/>
              <a:t>N.B. L’article </a:t>
            </a:r>
            <a:r>
              <a:rPr lang="fr-CA" dirty="0">
                <a:latin typeface="+mj-lt"/>
              </a:rPr>
              <a:t>19</a:t>
            </a:r>
            <a:r>
              <a:rPr lang="fr-CA" dirty="0"/>
              <a:t> est assujetti à l’article un de la </a:t>
            </a:r>
            <a:r>
              <a:rPr lang="fr-CA" i="1" dirty="0"/>
              <a:t>Charte</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37</a:t>
            </a:fld>
            <a:endParaRPr lang="fr-CA" sz="1400" dirty="0"/>
          </a:p>
        </p:txBody>
      </p:sp>
    </p:spTree>
    <p:extLst>
      <p:ext uri="{BB962C8B-B14F-4D97-AF65-F5344CB8AC3E}">
        <p14:creationId xmlns:p14="http://schemas.microsoft.com/office/powerpoint/2010/main" val="9107853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endParaRPr lang="fr-CA" sz="4400" dirty="0" smtClean="0"/>
          </a:p>
          <a:p>
            <a:pPr algn="ctr"/>
            <a:r>
              <a:rPr lang="fr-CA" sz="4400" dirty="0" smtClean="0"/>
              <a:t>Merci de votre attention !</a:t>
            </a:r>
            <a:endParaRPr lang="fr-CA" sz="4400"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38</a:t>
            </a:fld>
            <a:endParaRPr lang="fr-CA" sz="1400" dirty="0"/>
          </a:p>
        </p:txBody>
      </p:sp>
    </p:spTree>
    <p:extLst>
      <p:ext uri="{BB962C8B-B14F-4D97-AF65-F5344CB8AC3E}">
        <p14:creationId xmlns:p14="http://schemas.microsoft.com/office/powerpoint/2010/main" val="3917229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556792"/>
            <a:ext cx="8229600" cy="4176464"/>
          </a:xfrm>
        </p:spPr>
        <p:txBody>
          <a:bodyPr>
            <a:normAutofit lnSpcReduction="10000"/>
          </a:bodyPr>
          <a:lstStyle/>
          <a:p>
            <a:pPr algn="just"/>
            <a:r>
              <a:rPr lang="fr-CA" sz="2400" dirty="0"/>
              <a:t>De par leur nature, les articles </a:t>
            </a:r>
            <a:r>
              <a:rPr lang="fr-CA" sz="2400" dirty="0">
                <a:latin typeface="+mj-lt"/>
              </a:rPr>
              <a:t>133</a:t>
            </a:r>
            <a:r>
              <a:rPr lang="fr-CA" sz="2400" dirty="0"/>
              <a:t> de la </a:t>
            </a:r>
            <a:r>
              <a:rPr lang="fr-CA" sz="2400" i="1" dirty="0"/>
              <a:t>LC de 1867</a:t>
            </a:r>
            <a:r>
              <a:rPr lang="fr-CA" sz="2400" dirty="0"/>
              <a:t>, l’article </a:t>
            </a:r>
            <a:r>
              <a:rPr lang="fr-CA" sz="2400" dirty="0">
                <a:latin typeface="+mj-lt"/>
              </a:rPr>
              <a:t>23</a:t>
            </a:r>
            <a:r>
              <a:rPr lang="fr-CA" sz="2400" dirty="0"/>
              <a:t> de la </a:t>
            </a:r>
            <a:r>
              <a:rPr lang="fr-CA" sz="2400" i="1" dirty="0"/>
              <a:t>Loi de 1870 sur le Manitoba </a:t>
            </a:r>
            <a:r>
              <a:rPr lang="fr-CA" sz="2400" dirty="0"/>
              <a:t>et l’article </a:t>
            </a:r>
            <a:r>
              <a:rPr lang="fr-CA" sz="2400" dirty="0">
                <a:latin typeface="+mj-lt"/>
              </a:rPr>
              <a:t>19</a:t>
            </a:r>
            <a:r>
              <a:rPr lang="fr-CA" sz="2400" dirty="0"/>
              <a:t> de la </a:t>
            </a:r>
            <a:r>
              <a:rPr lang="fr-CA" sz="2400" i="1" dirty="0"/>
              <a:t>Charte</a:t>
            </a:r>
            <a:r>
              <a:rPr lang="fr-CA" sz="2400" dirty="0"/>
              <a:t> semblent très semblables. D’ailleurs, dans </a:t>
            </a:r>
            <a:r>
              <a:rPr lang="fr-CA" sz="2400" i="1" dirty="0"/>
              <a:t>Société des Acadiens</a:t>
            </a:r>
            <a:r>
              <a:rPr lang="fr-CA" sz="2400" dirty="0"/>
              <a:t> en 1986, la CSC précisera que « les droits que garantit le par. </a:t>
            </a:r>
            <a:r>
              <a:rPr lang="fr-CA" sz="2400" dirty="0">
                <a:latin typeface="+mj-lt"/>
              </a:rPr>
              <a:t>19(2) </a:t>
            </a:r>
            <a:r>
              <a:rPr lang="fr-CA" sz="2400" dirty="0"/>
              <a:t>sont de même nature et portée que ceux garantit par l’art </a:t>
            </a:r>
            <a:r>
              <a:rPr lang="fr-CA" sz="2400" dirty="0">
                <a:latin typeface="+mj-lt"/>
              </a:rPr>
              <a:t>133</a:t>
            </a:r>
            <a:r>
              <a:rPr lang="fr-CA" sz="2400" dirty="0"/>
              <a:t> de la </a:t>
            </a:r>
            <a:r>
              <a:rPr lang="fr-CA" sz="2400" i="1" dirty="0"/>
              <a:t>Loi constitutionnelle de 1867</a:t>
            </a:r>
            <a:r>
              <a:rPr lang="fr-CA" sz="2400" dirty="0"/>
              <a:t> en ce qui concerne les tribunaux du Canada et ceux du Québec. » (à la p. 574) </a:t>
            </a:r>
          </a:p>
          <a:p>
            <a:pPr algn="just"/>
            <a:endParaRPr lang="fr-CA" sz="2400" dirty="0"/>
          </a:p>
          <a:p>
            <a:pPr algn="just"/>
            <a:r>
              <a:rPr lang="fr-CA" sz="2400" dirty="0"/>
              <a:t>N.B. L’article </a:t>
            </a:r>
            <a:r>
              <a:rPr lang="fr-CA" sz="2400" dirty="0">
                <a:latin typeface="+mj-lt"/>
              </a:rPr>
              <a:t>133</a:t>
            </a:r>
            <a:r>
              <a:rPr lang="fr-CA" sz="2400" dirty="0"/>
              <a:t> = le minimum constitutionnel en 1867, mais rien n’empêche d’aller plus loin (Jones)…</a:t>
            </a:r>
          </a:p>
          <a:p>
            <a:pPr marL="0" indent="0">
              <a:buNone/>
            </a:pPr>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4</a:t>
            </a:fld>
            <a:endParaRPr lang="fr-CA" sz="1400" dirty="0"/>
          </a:p>
        </p:txBody>
      </p:sp>
    </p:spTree>
    <p:extLst>
      <p:ext uri="{BB962C8B-B14F-4D97-AF65-F5344CB8AC3E}">
        <p14:creationId xmlns:p14="http://schemas.microsoft.com/office/powerpoint/2010/main" val="3870213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700808"/>
            <a:ext cx="8229600" cy="4389120"/>
          </a:xfrm>
        </p:spPr>
        <p:txBody>
          <a:bodyPr/>
          <a:lstStyle/>
          <a:p>
            <a:r>
              <a:rPr lang="fr-CA" dirty="0"/>
              <a:t>L’article </a:t>
            </a:r>
            <a:r>
              <a:rPr lang="fr-CA" dirty="0">
                <a:latin typeface="+mj-lt"/>
              </a:rPr>
              <a:t>133</a:t>
            </a:r>
            <a:r>
              <a:rPr lang="fr-CA" dirty="0"/>
              <a:t> de la LC de 1867 : </a:t>
            </a:r>
          </a:p>
          <a:p>
            <a:pPr marL="354013" indent="0" algn="just">
              <a:buNone/>
            </a:pPr>
            <a:r>
              <a:rPr lang="fr-CA" dirty="0"/>
              <a:t>« […]et dans toute plaidoirie ou pièce de procédure par-devant les tribunaux ou émanant des tribunaux du Canada qui seront établis sous l’autorité de la présente loi, et par-devant tous les tribunaux ou émanant des tribunaux de Québec, il pourra être fait également usage, à faculté, de l’une ou de l’autre de </a:t>
            </a:r>
            <a:r>
              <a:rPr lang="fr-CA" dirty="0" smtClean="0"/>
              <a:t>ces langues</a:t>
            </a:r>
            <a:r>
              <a:rPr lang="fr-CA" dirty="0"/>
              <a:t>. » </a:t>
            </a:r>
            <a:r>
              <a:rPr lang="fr-CA" dirty="0" smtClean="0"/>
              <a:t>[« </a:t>
            </a:r>
            <a:r>
              <a:rPr lang="fr-CA" dirty="0" err="1"/>
              <a:t>any</a:t>
            </a:r>
            <a:r>
              <a:rPr lang="fr-CA" dirty="0"/>
              <a:t> </a:t>
            </a:r>
            <a:r>
              <a:rPr lang="fr-CA" dirty="0" err="1"/>
              <a:t>person</a:t>
            </a:r>
            <a:r>
              <a:rPr lang="fr-CA" dirty="0"/>
              <a:t> »]</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5</a:t>
            </a:fld>
            <a:endParaRPr lang="fr-CA" sz="1400" dirty="0"/>
          </a:p>
        </p:txBody>
      </p:sp>
    </p:spTree>
    <p:extLst>
      <p:ext uri="{BB962C8B-B14F-4D97-AF65-F5344CB8AC3E}">
        <p14:creationId xmlns:p14="http://schemas.microsoft.com/office/powerpoint/2010/main" val="3710891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628800"/>
            <a:ext cx="8229600" cy="4389120"/>
          </a:xfrm>
        </p:spPr>
        <p:txBody>
          <a:bodyPr>
            <a:normAutofit lnSpcReduction="10000"/>
          </a:bodyPr>
          <a:lstStyle/>
          <a:p>
            <a:pPr algn="just"/>
            <a:r>
              <a:rPr lang="fr-CA" dirty="0"/>
              <a:t>Trilogie de 1986 (CSC) </a:t>
            </a:r>
            <a:r>
              <a:rPr lang="fr-CA" dirty="0" smtClean="0"/>
              <a:t>: compromis </a:t>
            </a:r>
            <a:r>
              <a:rPr lang="fr-CA" dirty="0"/>
              <a:t>politique = interprétation restrictive [ex. </a:t>
            </a:r>
            <a:r>
              <a:rPr lang="fr-CA" i="1" dirty="0"/>
              <a:t>Société des Acadiens </a:t>
            </a:r>
            <a:r>
              <a:rPr lang="fr-CA" dirty="0"/>
              <a:t>eu égard au paragraphe </a:t>
            </a:r>
            <a:r>
              <a:rPr lang="fr-CA" dirty="0">
                <a:latin typeface="+mj-lt"/>
              </a:rPr>
              <a:t>19(2)</a:t>
            </a:r>
            <a:r>
              <a:rPr lang="fr-CA" dirty="0"/>
              <a:t>] </a:t>
            </a:r>
          </a:p>
          <a:p>
            <a:endParaRPr lang="fr-CA" dirty="0"/>
          </a:p>
          <a:p>
            <a:pPr algn="just"/>
            <a:r>
              <a:rPr lang="fr-CA" dirty="0"/>
              <a:t>Selon cette  trilogie du milieu des années 1980, le droit de s’exprimer dans sa langue devant les tribunaux </a:t>
            </a:r>
            <a:r>
              <a:rPr lang="fr-CA" dirty="0" smtClean="0"/>
              <a:t>« n’impose </a:t>
            </a:r>
            <a:r>
              <a:rPr lang="fr-CA" dirty="0"/>
              <a:t>pas d’obligation correspondante pour l’État ou un autre individu d’employer la langue ainsi choisie, autre que l’obligation de ne pas empêcher ceux qui souhaitent le faire d’exercer ces droits. » (</a:t>
            </a:r>
            <a:r>
              <a:rPr lang="fr-CA" i="1" dirty="0" err="1"/>
              <a:t>Beaulac</a:t>
            </a:r>
            <a:r>
              <a:rPr lang="fr-CA" i="1" dirty="0"/>
              <a:t> </a:t>
            </a:r>
            <a:r>
              <a:rPr lang="fr-CA" dirty="0"/>
              <a:t>au para </a:t>
            </a:r>
            <a:r>
              <a:rPr lang="fr-CA" dirty="0">
                <a:latin typeface="+mj-lt"/>
              </a:rPr>
              <a:t>16</a:t>
            </a:r>
            <a:r>
              <a:rPr lang="fr-CA" dirty="0"/>
              <a:t>)</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6</a:t>
            </a:fld>
            <a:endParaRPr lang="fr-CA" sz="1400" dirty="0"/>
          </a:p>
        </p:txBody>
      </p:sp>
    </p:spTree>
    <p:extLst>
      <p:ext uri="{BB962C8B-B14F-4D97-AF65-F5344CB8AC3E}">
        <p14:creationId xmlns:p14="http://schemas.microsoft.com/office/powerpoint/2010/main" val="1910900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340768"/>
            <a:ext cx="8229600" cy="5112568"/>
          </a:xfrm>
        </p:spPr>
        <p:txBody>
          <a:bodyPr>
            <a:normAutofit fontScale="85000" lnSpcReduction="20000"/>
          </a:bodyPr>
          <a:lstStyle/>
          <a:p>
            <a:pPr algn="just"/>
            <a:r>
              <a:rPr lang="fr-CA" dirty="0"/>
              <a:t>C’est ainsi que, dans l’arrêt </a:t>
            </a:r>
            <a:r>
              <a:rPr lang="fr-CA" i="1" dirty="0" err="1"/>
              <a:t>MacDonald</a:t>
            </a:r>
            <a:r>
              <a:rPr lang="fr-CA" dirty="0"/>
              <a:t>, pour reprendre les mots de la Cour suprême :</a:t>
            </a:r>
          </a:p>
          <a:p>
            <a:pPr marL="450850" indent="0" algn="just">
              <a:buNone/>
            </a:pPr>
            <a:r>
              <a:rPr lang="fr-CA" dirty="0" smtClean="0"/>
              <a:t>« </a:t>
            </a:r>
            <a:r>
              <a:rPr lang="fr-CA" dirty="0"/>
              <a:t>les droits linguistiques alors garantis sont ceux des justiciables, des avocats, des témoins, des juges et autres officiers de justice qui prennent effectivement la parole, et non ceux des parties ou autres personnes à qui l'on s'adresse; et ce sont ceux des rédacteurs et des auteurs des actes et pièces de procédure, et non ceux de leurs destinataires ou de leurs lecteurs. </a:t>
            </a:r>
            <a:r>
              <a:rPr lang="fr-CA" dirty="0" smtClean="0"/>
              <a:t>» (au para 61)</a:t>
            </a:r>
            <a:endParaRPr lang="fr-CA" dirty="0"/>
          </a:p>
          <a:p>
            <a:endParaRPr lang="fr-CA" dirty="0"/>
          </a:p>
          <a:p>
            <a:pPr algn="just"/>
            <a:r>
              <a:rPr lang="fr-CA" dirty="0"/>
              <a:t>Par exemple, selon cette approche restrictive qui suppose des droits de nature purement individuelle (sans dimension collective),  le droit d’employer le français devant les tribunaux au sens du paragraphe </a:t>
            </a:r>
            <a:r>
              <a:rPr lang="fr-CA" dirty="0">
                <a:latin typeface="+mj-lt"/>
              </a:rPr>
              <a:t>19(2) </a:t>
            </a:r>
            <a:r>
              <a:rPr lang="fr-CA" dirty="0"/>
              <a:t>ne comprend pas le droit d’être compris directement sans le recours à un interprète (</a:t>
            </a:r>
            <a:r>
              <a:rPr lang="fr-CA" i="1" dirty="0"/>
              <a:t>Société des Acadiens</a:t>
            </a:r>
            <a:r>
              <a:rPr lang="fr-CA" dirty="0"/>
              <a:t>, à la majorité). </a:t>
            </a:r>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7</a:t>
            </a:fld>
            <a:endParaRPr lang="fr-CA" sz="1400" dirty="0"/>
          </a:p>
        </p:txBody>
      </p:sp>
    </p:spTree>
    <p:extLst>
      <p:ext uri="{BB962C8B-B14F-4D97-AF65-F5344CB8AC3E}">
        <p14:creationId xmlns:p14="http://schemas.microsoft.com/office/powerpoint/2010/main" val="4223609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12776"/>
            <a:ext cx="8229600" cy="4389120"/>
          </a:xfrm>
        </p:spPr>
        <p:txBody>
          <a:bodyPr>
            <a:normAutofit fontScale="92500"/>
          </a:bodyPr>
          <a:lstStyle/>
          <a:p>
            <a:pPr algn="just"/>
            <a:r>
              <a:rPr lang="fr-CA" dirty="0"/>
              <a:t>Or, depuis la trilogie des années 1980, la Cour a modifié son approche interprétative et, </a:t>
            </a:r>
            <a:r>
              <a:rPr lang="fr-CA" dirty="0" smtClean="0"/>
              <a:t>dans cette optique, </a:t>
            </a:r>
            <a:r>
              <a:rPr lang="fr-CA" dirty="0"/>
              <a:t>de nombreuses raisons militent en faveur d’une interprétation différente de l’article </a:t>
            </a:r>
            <a:r>
              <a:rPr lang="fr-CA" dirty="0">
                <a:latin typeface="+mj-lt"/>
              </a:rPr>
              <a:t>19</a:t>
            </a:r>
            <a:r>
              <a:rPr lang="fr-CA" dirty="0"/>
              <a:t> de la Charte : </a:t>
            </a:r>
          </a:p>
          <a:p>
            <a:endParaRPr lang="fr-CA" dirty="0"/>
          </a:p>
          <a:p>
            <a:pPr marL="0" indent="0">
              <a:buNone/>
            </a:pPr>
            <a:r>
              <a:rPr lang="fr-CA" dirty="0" smtClean="0"/>
              <a:t>	</a:t>
            </a:r>
            <a:r>
              <a:rPr lang="fr-CA" sz="3000" dirty="0" smtClean="0"/>
              <a:t>1.</a:t>
            </a:r>
            <a:r>
              <a:rPr lang="fr-CA" dirty="0" smtClean="0"/>
              <a:t> La </a:t>
            </a:r>
            <a:r>
              <a:rPr lang="fr-CA" dirty="0"/>
              <a:t>règle d’interprétation désormais applicable :</a:t>
            </a:r>
          </a:p>
          <a:p>
            <a:endParaRPr lang="fr-CA" dirty="0"/>
          </a:p>
          <a:p>
            <a:pPr algn="just"/>
            <a:r>
              <a:rPr lang="fr-CA" dirty="0"/>
              <a:t>« Je conviens que l’existence d’un compromis politique n’a aucune incidence sur l’étendue des droits linguistiques » </a:t>
            </a:r>
            <a:r>
              <a:rPr lang="fr-CA" b="1" dirty="0" smtClean="0"/>
              <a:t>(</a:t>
            </a:r>
            <a:r>
              <a:rPr lang="fr-CA" i="1" dirty="0" err="1"/>
              <a:t>Beaulac</a:t>
            </a:r>
            <a:r>
              <a:rPr lang="fr-CA" dirty="0"/>
              <a:t> au para </a:t>
            </a:r>
            <a:r>
              <a:rPr lang="fr-CA" dirty="0">
                <a:latin typeface="+mj-lt"/>
              </a:rPr>
              <a:t>24</a:t>
            </a:r>
            <a:r>
              <a:rPr lang="fr-CA" dirty="0" smtClean="0"/>
              <a:t>) :</a:t>
            </a:r>
            <a:endParaRPr lang="fr-CA" dirty="0"/>
          </a:p>
          <a:p>
            <a:endParaRPr lang="fr-CA" dirty="0"/>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8</a:t>
            </a:fld>
            <a:endParaRPr lang="fr-CA" sz="1400" dirty="0"/>
          </a:p>
        </p:txBody>
      </p:sp>
    </p:spTree>
    <p:extLst>
      <p:ext uri="{BB962C8B-B14F-4D97-AF65-F5344CB8AC3E}">
        <p14:creationId xmlns:p14="http://schemas.microsoft.com/office/powerpoint/2010/main" val="396621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12776"/>
            <a:ext cx="8229600" cy="4389120"/>
          </a:xfrm>
        </p:spPr>
        <p:txBody>
          <a:bodyPr/>
          <a:lstStyle/>
          <a:p>
            <a:pPr algn="just"/>
            <a:r>
              <a:rPr lang="fr-CA" dirty="0"/>
              <a:t>« Les droits linguistiques doivent </a:t>
            </a:r>
            <a:r>
              <a:rPr lang="fr-CA" u="sng" dirty="0"/>
              <a:t>dans tous les cas </a:t>
            </a:r>
            <a:r>
              <a:rPr lang="fr-CA" dirty="0"/>
              <a:t>être interprétés en fonction de leur objet, de façon compatible avec le maintien et l’épanouissement des collectivités de langue officielle au Canada; voir Renvoi relatif à la Loi sur les écoles publiques (Man.), précité, à la p. 850. Dans la mesure où l’arrêt Société des Acadiens du Nouveau Brunswick, précité, aux pp. 579 et 580, préconise une interprétation restrictive des droits linguistiques, il doit être écarté. » (</a:t>
            </a:r>
            <a:r>
              <a:rPr lang="fr-CA" i="1" dirty="0" err="1"/>
              <a:t>Beaulac</a:t>
            </a:r>
            <a:r>
              <a:rPr lang="fr-CA" dirty="0"/>
              <a:t> au para </a:t>
            </a:r>
            <a:r>
              <a:rPr lang="fr-CA" dirty="0">
                <a:latin typeface="+mj-lt"/>
              </a:rPr>
              <a:t>25</a:t>
            </a:r>
            <a:r>
              <a:rPr lang="fr-CA" dirty="0"/>
              <a:t>)</a:t>
            </a:r>
          </a:p>
        </p:txBody>
      </p:sp>
      <p:sp>
        <p:nvSpPr>
          <p:cNvPr id="4" name="Espace réservé du numéro de diapositive 3"/>
          <p:cNvSpPr>
            <a:spLocks noGrp="1"/>
          </p:cNvSpPr>
          <p:nvPr>
            <p:ph type="sldNum" sz="quarter" idx="12"/>
          </p:nvPr>
        </p:nvSpPr>
        <p:spPr/>
        <p:txBody>
          <a:bodyPr/>
          <a:lstStyle/>
          <a:p>
            <a:fld id="{8EE4C663-C972-42EC-9A09-EB3F0FD7F0BE}" type="slidenum">
              <a:rPr lang="fr-CA" sz="1400" smtClean="0"/>
              <a:t>9</a:t>
            </a:fld>
            <a:endParaRPr lang="fr-CA" sz="1400" dirty="0"/>
          </a:p>
        </p:txBody>
      </p:sp>
    </p:spTree>
    <p:extLst>
      <p:ext uri="{BB962C8B-B14F-4D97-AF65-F5344CB8AC3E}">
        <p14:creationId xmlns:p14="http://schemas.microsoft.com/office/powerpoint/2010/main" val="12032626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223</TotalTime>
  <Words>1878</Words>
  <Application>Microsoft Office PowerPoint</Application>
  <PresentationFormat>On-screen Show (4:3)</PresentationFormat>
  <Paragraphs>158</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Débit</vt:lpstr>
      <vt:lpstr>L’article 19 de la Charte  et la partie III de la  Loi sur les langues officielles : objectif et portée</vt:lpstr>
      <vt:lpstr>L’article 19 de la Charte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UDEM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Josette Mallet</dc:creator>
  <cp:lastModifiedBy>Gérard</cp:lastModifiedBy>
  <cp:revision>54</cp:revision>
  <cp:lastPrinted>2013-11-19T12:20:21Z</cp:lastPrinted>
  <dcterms:created xsi:type="dcterms:W3CDTF">2013-11-19T11:47:11Z</dcterms:created>
  <dcterms:modified xsi:type="dcterms:W3CDTF">2013-11-24T13:45:38Z</dcterms:modified>
</cp:coreProperties>
</file>