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4.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5.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6.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7.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8.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9.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10.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11.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notesSlides/notesSlide12.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13.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14.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17"/>
  </p:notesMasterIdLst>
  <p:handoutMasterIdLst>
    <p:handoutMasterId r:id="rId18"/>
  </p:handoutMasterIdLst>
  <p:sldIdLst>
    <p:sldId id="397" r:id="rId2"/>
    <p:sldId id="382" r:id="rId3"/>
    <p:sldId id="441" r:id="rId4"/>
    <p:sldId id="433" r:id="rId5"/>
    <p:sldId id="438" r:id="rId6"/>
    <p:sldId id="421" r:id="rId7"/>
    <p:sldId id="448" r:id="rId8"/>
    <p:sldId id="446" r:id="rId9"/>
    <p:sldId id="447" r:id="rId10"/>
    <p:sldId id="445" r:id="rId11"/>
    <p:sldId id="442" r:id="rId12"/>
    <p:sldId id="443" r:id="rId13"/>
    <p:sldId id="434" r:id="rId14"/>
    <p:sldId id="440" r:id="rId15"/>
    <p:sldId id="359" r:id="rId16"/>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158" autoAdjust="0"/>
    <p:restoredTop sz="89207" autoAdjust="0"/>
  </p:normalViewPr>
  <p:slideViewPr>
    <p:cSldViewPr>
      <p:cViewPr varScale="1">
        <p:scale>
          <a:sx n="41" d="100"/>
          <a:sy n="41" d="100"/>
        </p:scale>
        <p:origin x="1428"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7" d="100"/>
          <a:sy n="87" d="100"/>
        </p:scale>
        <p:origin x="3804"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1" y="0"/>
            <a:ext cx="3038475" cy="465138"/>
          </a:xfrm>
          <a:prstGeom prst="rect">
            <a:avLst/>
          </a:prstGeom>
          <a:noFill/>
          <a:ln w="9525">
            <a:noFill/>
            <a:miter lim="800000"/>
            <a:headEnd/>
            <a:tailEnd/>
          </a:ln>
          <a:effectLst/>
        </p:spPr>
        <p:txBody>
          <a:bodyPr vert="horz" wrap="square" lIns="91430" tIns="45716" rIns="91430" bIns="45716" numCol="1" anchor="t" anchorCtr="0" compatLnSpc="1">
            <a:prstTxWarp prst="textNoShape">
              <a:avLst/>
            </a:prstTxWarp>
          </a:bodyPr>
          <a:lstStyle>
            <a:lvl1pPr eaLnBrk="0" hangingPunct="0">
              <a:defRPr sz="1200"/>
            </a:lvl1pPr>
          </a:lstStyle>
          <a:p>
            <a:pPr>
              <a:defRPr/>
            </a:pPr>
            <a:endParaRPr lang="en-CA"/>
          </a:p>
        </p:txBody>
      </p:sp>
      <p:sp>
        <p:nvSpPr>
          <p:cNvPr id="44035" name="Rectangle 3"/>
          <p:cNvSpPr>
            <a:spLocks noGrp="1" noChangeArrowheads="1"/>
          </p:cNvSpPr>
          <p:nvPr>
            <p:ph type="dt" sz="quarter" idx="1"/>
          </p:nvPr>
        </p:nvSpPr>
        <p:spPr bwMode="auto">
          <a:xfrm>
            <a:off x="3970339" y="0"/>
            <a:ext cx="3038475" cy="465138"/>
          </a:xfrm>
          <a:prstGeom prst="rect">
            <a:avLst/>
          </a:prstGeom>
          <a:noFill/>
          <a:ln w="9525">
            <a:noFill/>
            <a:miter lim="800000"/>
            <a:headEnd/>
            <a:tailEnd/>
          </a:ln>
          <a:effectLst/>
        </p:spPr>
        <p:txBody>
          <a:bodyPr vert="horz" wrap="square" lIns="91430" tIns="45716" rIns="91430" bIns="45716" numCol="1" anchor="t" anchorCtr="0" compatLnSpc="1">
            <a:prstTxWarp prst="textNoShape">
              <a:avLst/>
            </a:prstTxWarp>
          </a:bodyPr>
          <a:lstStyle>
            <a:lvl1pPr algn="r" eaLnBrk="0" hangingPunct="0">
              <a:defRPr sz="1200"/>
            </a:lvl1pPr>
          </a:lstStyle>
          <a:p>
            <a:pPr>
              <a:defRPr/>
            </a:pPr>
            <a:fld id="{0087ADAB-053C-4027-BCEC-11B82241944B}" type="datetime1">
              <a:rPr lang="en-US"/>
              <a:pPr>
                <a:defRPr/>
              </a:pPr>
              <a:t>6/28/2016</a:t>
            </a:fld>
            <a:endParaRPr lang="en-CA"/>
          </a:p>
        </p:txBody>
      </p:sp>
      <p:sp>
        <p:nvSpPr>
          <p:cNvPr id="44036" name="Rectangle 4"/>
          <p:cNvSpPr>
            <a:spLocks noGrp="1" noChangeArrowheads="1"/>
          </p:cNvSpPr>
          <p:nvPr>
            <p:ph type="ftr" sz="quarter" idx="2"/>
          </p:nvPr>
        </p:nvSpPr>
        <p:spPr bwMode="auto">
          <a:xfrm>
            <a:off x="1" y="8829676"/>
            <a:ext cx="3038475" cy="465138"/>
          </a:xfrm>
          <a:prstGeom prst="rect">
            <a:avLst/>
          </a:prstGeom>
          <a:noFill/>
          <a:ln w="9525">
            <a:noFill/>
            <a:miter lim="800000"/>
            <a:headEnd/>
            <a:tailEnd/>
          </a:ln>
          <a:effectLst/>
        </p:spPr>
        <p:txBody>
          <a:bodyPr vert="horz" wrap="square" lIns="91430" tIns="45716" rIns="91430" bIns="45716" numCol="1" anchor="b" anchorCtr="0" compatLnSpc="1">
            <a:prstTxWarp prst="textNoShape">
              <a:avLst/>
            </a:prstTxWarp>
          </a:bodyPr>
          <a:lstStyle>
            <a:lvl1pPr eaLnBrk="0" hangingPunct="0">
              <a:defRPr sz="1200"/>
            </a:lvl1pPr>
          </a:lstStyle>
          <a:p>
            <a:pPr>
              <a:defRPr/>
            </a:pPr>
            <a:endParaRPr lang="en-CA"/>
          </a:p>
        </p:txBody>
      </p:sp>
      <p:sp>
        <p:nvSpPr>
          <p:cNvPr id="44037" name="Rectangle 5"/>
          <p:cNvSpPr>
            <a:spLocks noGrp="1" noChangeArrowheads="1"/>
          </p:cNvSpPr>
          <p:nvPr>
            <p:ph type="sldNum" sz="quarter" idx="3"/>
          </p:nvPr>
        </p:nvSpPr>
        <p:spPr bwMode="auto">
          <a:xfrm>
            <a:off x="3970339" y="8829676"/>
            <a:ext cx="3038475" cy="465138"/>
          </a:xfrm>
          <a:prstGeom prst="rect">
            <a:avLst/>
          </a:prstGeom>
          <a:noFill/>
          <a:ln w="9525">
            <a:noFill/>
            <a:miter lim="800000"/>
            <a:headEnd/>
            <a:tailEnd/>
          </a:ln>
          <a:effectLst/>
        </p:spPr>
        <p:txBody>
          <a:bodyPr vert="horz" wrap="square" lIns="91430" tIns="45716" rIns="91430" bIns="45716" numCol="1" anchor="b" anchorCtr="0" compatLnSpc="1">
            <a:prstTxWarp prst="textNoShape">
              <a:avLst/>
            </a:prstTxWarp>
          </a:bodyPr>
          <a:lstStyle>
            <a:lvl1pPr algn="r" eaLnBrk="0" hangingPunct="0">
              <a:defRPr sz="1200"/>
            </a:lvl1pPr>
          </a:lstStyle>
          <a:p>
            <a:pPr>
              <a:defRPr/>
            </a:pPr>
            <a:fld id="{7C85EC4C-F04E-4AEF-9702-D267EA213D5D}" type="slidenum">
              <a:rPr lang="en-CA"/>
              <a:pPr>
                <a:defRPr/>
              </a:pPr>
              <a:t>‹#›</a:t>
            </a:fld>
            <a:endParaRPr lang="en-CA"/>
          </a:p>
        </p:txBody>
      </p:sp>
    </p:spTree>
    <p:extLst>
      <p:ext uri="{BB962C8B-B14F-4D97-AF65-F5344CB8AC3E}">
        <p14:creationId xmlns:p14="http://schemas.microsoft.com/office/powerpoint/2010/main" val="6711646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1" y="0"/>
            <a:ext cx="3038475" cy="465138"/>
          </a:xfrm>
          <a:prstGeom prst="rect">
            <a:avLst/>
          </a:prstGeom>
          <a:noFill/>
          <a:ln w="9525">
            <a:noFill/>
            <a:miter lim="800000"/>
            <a:headEnd/>
            <a:tailEnd/>
          </a:ln>
          <a:effectLst/>
        </p:spPr>
        <p:txBody>
          <a:bodyPr vert="horz" wrap="square" lIns="93168" tIns="46584" rIns="93168" bIns="46584" numCol="1" anchor="t" anchorCtr="0" compatLnSpc="1">
            <a:prstTxWarp prst="textNoShape">
              <a:avLst/>
            </a:prstTxWarp>
          </a:bodyPr>
          <a:lstStyle>
            <a:lvl1pPr defTabSz="931768">
              <a:defRPr sz="1200">
                <a:latin typeface="Arial" pitchFamily="34" charset="0"/>
              </a:defRPr>
            </a:lvl1pPr>
          </a:lstStyle>
          <a:p>
            <a:pPr>
              <a:defRPr/>
            </a:pPr>
            <a:endParaRPr lang="en-CA"/>
          </a:p>
        </p:txBody>
      </p:sp>
      <p:sp>
        <p:nvSpPr>
          <p:cNvPr id="33795" name="Rectangle 3"/>
          <p:cNvSpPr>
            <a:spLocks noGrp="1" noChangeArrowheads="1"/>
          </p:cNvSpPr>
          <p:nvPr>
            <p:ph type="dt" idx="1"/>
          </p:nvPr>
        </p:nvSpPr>
        <p:spPr bwMode="auto">
          <a:xfrm>
            <a:off x="3970339" y="0"/>
            <a:ext cx="3038475" cy="465138"/>
          </a:xfrm>
          <a:prstGeom prst="rect">
            <a:avLst/>
          </a:prstGeom>
          <a:noFill/>
          <a:ln w="9525">
            <a:noFill/>
            <a:miter lim="800000"/>
            <a:headEnd/>
            <a:tailEnd/>
          </a:ln>
          <a:effectLst/>
        </p:spPr>
        <p:txBody>
          <a:bodyPr vert="horz" wrap="square" lIns="93168" tIns="46584" rIns="93168" bIns="46584" numCol="1" anchor="t" anchorCtr="0" compatLnSpc="1">
            <a:prstTxWarp prst="textNoShape">
              <a:avLst/>
            </a:prstTxWarp>
          </a:bodyPr>
          <a:lstStyle>
            <a:lvl1pPr algn="r" defTabSz="931768">
              <a:defRPr sz="1200">
                <a:latin typeface="Arial" pitchFamily="34" charset="0"/>
              </a:defRPr>
            </a:lvl1pPr>
          </a:lstStyle>
          <a:p>
            <a:pPr>
              <a:defRPr/>
            </a:pPr>
            <a:fld id="{BC67219D-F80D-452C-B6DF-7F8098CB9856}" type="datetime1">
              <a:rPr lang="en-CA"/>
              <a:pPr>
                <a:defRPr/>
              </a:pPr>
              <a:t>28/06/2016</a:t>
            </a:fld>
            <a:endParaRPr lang="en-CA"/>
          </a:p>
        </p:txBody>
      </p:sp>
      <p:sp>
        <p:nvSpPr>
          <p:cNvPr id="1741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3797" name="Rectangle 5"/>
          <p:cNvSpPr>
            <a:spLocks noGrp="1" noChangeArrowheads="1"/>
          </p:cNvSpPr>
          <p:nvPr>
            <p:ph type="body" sz="quarter" idx="3"/>
          </p:nvPr>
        </p:nvSpPr>
        <p:spPr bwMode="auto">
          <a:xfrm>
            <a:off x="701675" y="4416426"/>
            <a:ext cx="5607050" cy="4183063"/>
          </a:xfrm>
          <a:prstGeom prst="rect">
            <a:avLst/>
          </a:prstGeom>
          <a:noFill/>
          <a:ln w="9525">
            <a:noFill/>
            <a:miter lim="800000"/>
            <a:headEnd/>
            <a:tailEnd/>
          </a:ln>
          <a:effectLst/>
        </p:spPr>
        <p:txBody>
          <a:bodyPr vert="horz" wrap="square" lIns="93168" tIns="46584" rIns="93168" bIns="46584" numCol="1" anchor="t" anchorCtr="0" compatLnSpc="1">
            <a:prstTxWarp prst="textNoShape">
              <a:avLst/>
            </a:prstTxWarp>
          </a:bodyPr>
          <a:lstStyle/>
          <a:p>
            <a:pPr lvl="0"/>
            <a:r>
              <a:rPr lang="en-CA" noProof="0" smtClean="0"/>
              <a:t>Cliquez pour modifier les styles du texte du masque</a:t>
            </a:r>
          </a:p>
          <a:p>
            <a:pPr lvl="1"/>
            <a:r>
              <a:rPr lang="en-CA" noProof="0" smtClean="0"/>
              <a:t>Deuxième niveau</a:t>
            </a:r>
          </a:p>
          <a:p>
            <a:pPr lvl="2"/>
            <a:r>
              <a:rPr lang="en-CA" noProof="0" smtClean="0"/>
              <a:t>Troisième niveau</a:t>
            </a:r>
          </a:p>
          <a:p>
            <a:pPr lvl="3"/>
            <a:r>
              <a:rPr lang="en-CA" noProof="0" smtClean="0"/>
              <a:t>Quatrième niveau</a:t>
            </a:r>
          </a:p>
          <a:p>
            <a:pPr lvl="4"/>
            <a:r>
              <a:rPr lang="en-CA" noProof="0" smtClean="0"/>
              <a:t>Cinquième niveau</a:t>
            </a:r>
          </a:p>
        </p:txBody>
      </p:sp>
      <p:sp>
        <p:nvSpPr>
          <p:cNvPr id="33798" name="Rectangle 6"/>
          <p:cNvSpPr>
            <a:spLocks noGrp="1" noChangeArrowheads="1"/>
          </p:cNvSpPr>
          <p:nvPr>
            <p:ph type="ftr" sz="quarter" idx="4"/>
          </p:nvPr>
        </p:nvSpPr>
        <p:spPr bwMode="auto">
          <a:xfrm>
            <a:off x="1" y="8829676"/>
            <a:ext cx="3038475" cy="465138"/>
          </a:xfrm>
          <a:prstGeom prst="rect">
            <a:avLst/>
          </a:prstGeom>
          <a:noFill/>
          <a:ln w="9525">
            <a:noFill/>
            <a:miter lim="800000"/>
            <a:headEnd/>
            <a:tailEnd/>
          </a:ln>
          <a:effectLst/>
        </p:spPr>
        <p:txBody>
          <a:bodyPr vert="horz" wrap="square" lIns="93168" tIns="46584" rIns="93168" bIns="46584" numCol="1" anchor="b" anchorCtr="0" compatLnSpc="1">
            <a:prstTxWarp prst="textNoShape">
              <a:avLst/>
            </a:prstTxWarp>
          </a:bodyPr>
          <a:lstStyle>
            <a:lvl1pPr defTabSz="931768">
              <a:defRPr sz="1200">
                <a:latin typeface="Arial" pitchFamily="34" charset="0"/>
              </a:defRPr>
            </a:lvl1pPr>
          </a:lstStyle>
          <a:p>
            <a:pPr>
              <a:defRPr/>
            </a:pPr>
            <a:endParaRPr lang="en-CA"/>
          </a:p>
        </p:txBody>
      </p:sp>
      <p:sp>
        <p:nvSpPr>
          <p:cNvPr id="33799" name="Rectangle 7"/>
          <p:cNvSpPr>
            <a:spLocks noGrp="1" noChangeArrowheads="1"/>
          </p:cNvSpPr>
          <p:nvPr>
            <p:ph type="sldNum" sz="quarter" idx="5"/>
          </p:nvPr>
        </p:nvSpPr>
        <p:spPr bwMode="auto">
          <a:xfrm>
            <a:off x="3970339" y="8829676"/>
            <a:ext cx="3038475" cy="465138"/>
          </a:xfrm>
          <a:prstGeom prst="rect">
            <a:avLst/>
          </a:prstGeom>
          <a:noFill/>
          <a:ln w="9525">
            <a:noFill/>
            <a:miter lim="800000"/>
            <a:headEnd/>
            <a:tailEnd/>
          </a:ln>
          <a:effectLst/>
        </p:spPr>
        <p:txBody>
          <a:bodyPr vert="horz" wrap="square" lIns="93168" tIns="46584" rIns="93168" bIns="46584" numCol="1" anchor="b" anchorCtr="0" compatLnSpc="1">
            <a:prstTxWarp prst="textNoShape">
              <a:avLst/>
            </a:prstTxWarp>
          </a:bodyPr>
          <a:lstStyle>
            <a:lvl1pPr algn="r" defTabSz="931768">
              <a:defRPr sz="1200">
                <a:latin typeface="Arial" pitchFamily="34" charset="0"/>
              </a:defRPr>
            </a:lvl1pPr>
          </a:lstStyle>
          <a:p>
            <a:pPr>
              <a:defRPr/>
            </a:pPr>
            <a:fld id="{2A80A923-3802-48BC-991F-7722FC5D6395}" type="slidenum">
              <a:rPr lang="en-CA"/>
              <a:pPr>
                <a:defRPr/>
              </a:pPr>
              <a:t>‹#›</a:t>
            </a:fld>
            <a:endParaRPr lang="en-CA"/>
          </a:p>
        </p:txBody>
      </p:sp>
    </p:spTree>
    <p:extLst>
      <p:ext uri="{BB962C8B-B14F-4D97-AF65-F5344CB8AC3E}">
        <p14:creationId xmlns:p14="http://schemas.microsoft.com/office/powerpoint/2010/main" val="11110511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94034A5D-ED13-485D-B0AD-37BCDC1DB8CF}" type="slidenum">
              <a:rPr lang="en-CA" smtClean="0">
                <a:latin typeface="Arial" charset="0"/>
              </a:rPr>
              <a:pPr/>
              <a:t>1</a:t>
            </a:fld>
            <a:endParaRPr lang="en-CA" smtClean="0">
              <a:latin typeface="Arial" charset="0"/>
            </a:endParaRPr>
          </a:p>
        </p:txBody>
      </p:sp>
      <p:sp>
        <p:nvSpPr>
          <p:cNvPr id="12291" name="Rectangle 2"/>
          <p:cNvSpPr>
            <a:spLocks noGrp="1" noRot="1" noChangeAspect="1" noChangeArrowheads="1" noTextEdit="1"/>
          </p:cNvSpPr>
          <p:nvPr>
            <p:ph type="sldImg"/>
          </p:nvPr>
        </p:nvSpPr>
        <p:spPr bwMode="auto">
          <a:xfrm>
            <a:off x="1201738" y="693738"/>
            <a:ext cx="4616450" cy="3463925"/>
          </a:xfrm>
          <a:noFill/>
          <a:ln>
            <a:solidFill>
              <a:srgbClr val="000000"/>
            </a:solidFill>
            <a:miter lim="800000"/>
            <a:headEnd/>
            <a:tailEnd/>
          </a:ln>
        </p:spPr>
      </p:sp>
      <p:sp>
        <p:nvSpPr>
          <p:cNvPr id="12292" name="Rectangle 3"/>
          <p:cNvSpPr>
            <a:spLocks noGrp="1" noChangeArrowheads="1"/>
          </p:cNvSpPr>
          <p:nvPr>
            <p:ph type="body" idx="1"/>
          </p:nvPr>
        </p:nvSpPr>
        <p:spPr bwMode="auto">
          <a:xfrm>
            <a:off x="934721" y="4389968"/>
            <a:ext cx="5140960" cy="4235027"/>
          </a:xfrm>
          <a:noFill/>
        </p:spPr>
        <p:txBody>
          <a:bodyPr wrap="square" numCol="1" anchor="t" anchorCtr="0" compatLnSpc="1">
            <a:prstTxWarp prst="textNoShape">
              <a:avLst/>
            </a:prstTxWarp>
          </a:bodyPr>
          <a:lstStyle/>
          <a:p>
            <a:pPr eaLnBrk="1" hangingPunct="1"/>
            <a:endParaRPr lang="fr-FR" dirty="0" smtClean="0">
              <a:latin typeface="Arial" charset="0"/>
            </a:endParaRPr>
          </a:p>
        </p:txBody>
      </p:sp>
    </p:spTree>
    <p:extLst>
      <p:ext uri="{BB962C8B-B14F-4D97-AF65-F5344CB8AC3E}">
        <p14:creationId xmlns:p14="http://schemas.microsoft.com/office/powerpoint/2010/main" val="386195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2A80A923-3802-48BC-991F-7722FC5D6395}" type="slidenum">
              <a:rPr lang="en-CA" smtClean="0"/>
              <a:pPr>
                <a:defRPr/>
              </a:pPr>
              <a:t>10</a:t>
            </a:fld>
            <a:endParaRPr lang="en-CA"/>
          </a:p>
        </p:txBody>
      </p:sp>
    </p:spTree>
    <p:extLst>
      <p:ext uri="{BB962C8B-B14F-4D97-AF65-F5344CB8AC3E}">
        <p14:creationId xmlns:p14="http://schemas.microsoft.com/office/powerpoint/2010/main" val="17964129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2A80A923-3802-48BC-991F-7722FC5D6395}" type="slidenum">
              <a:rPr lang="en-CA" smtClean="0"/>
              <a:pPr>
                <a:defRPr/>
              </a:pPr>
              <a:t>11</a:t>
            </a:fld>
            <a:endParaRPr lang="en-CA"/>
          </a:p>
        </p:txBody>
      </p:sp>
    </p:spTree>
    <p:extLst>
      <p:ext uri="{BB962C8B-B14F-4D97-AF65-F5344CB8AC3E}">
        <p14:creationId xmlns:p14="http://schemas.microsoft.com/office/powerpoint/2010/main" val="2174392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2A80A923-3802-48BC-991F-7722FC5D6395}" type="slidenum">
              <a:rPr lang="en-CA" smtClean="0"/>
              <a:pPr>
                <a:defRPr/>
              </a:pPr>
              <a:t>12</a:t>
            </a:fld>
            <a:endParaRPr lang="en-CA"/>
          </a:p>
        </p:txBody>
      </p:sp>
    </p:spTree>
    <p:extLst>
      <p:ext uri="{BB962C8B-B14F-4D97-AF65-F5344CB8AC3E}">
        <p14:creationId xmlns:p14="http://schemas.microsoft.com/office/powerpoint/2010/main" val="31433051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2A80A923-3802-48BC-991F-7722FC5D6395}" type="slidenum">
              <a:rPr lang="en-CA" smtClean="0"/>
              <a:pPr>
                <a:defRPr/>
              </a:pPr>
              <a:t>13</a:t>
            </a:fld>
            <a:endParaRPr lang="en-CA"/>
          </a:p>
        </p:txBody>
      </p:sp>
    </p:spTree>
    <p:extLst>
      <p:ext uri="{BB962C8B-B14F-4D97-AF65-F5344CB8AC3E}">
        <p14:creationId xmlns:p14="http://schemas.microsoft.com/office/powerpoint/2010/main" val="37988574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2A80A923-3802-48BC-991F-7722FC5D6395}" type="slidenum">
              <a:rPr lang="en-CA" smtClean="0"/>
              <a:pPr>
                <a:defRPr/>
              </a:pPr>
              <a:t>14</a:t>
            </a:fld>
            <a:endParaRPr lang="en-CA"/>
          </a:p>
        </p:txBody>
      </p:sp>
    </p:spTree>
    <p:extLst>
      <p:ext uri="{BB962C8B-B14F-4D97-AF65-F5344CB8AC3E}">
        <p14:creationId xmlns:p14="http://schemas.microsoft.com/office/powerpoint/2010/main" val="33426672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2A80A923-3802-48BC-991F-7722FC5D6395}" type="slidenum">
              <a:rPr lang="en-CA" smtClean="0"/>
              <a:pPr>
                <a:defRPr/>
              </a:pPr>
              <a:t>15</a:t>
            </a:fld>
            <a:endParaRPr lang="en-CA"/>
          </a:p>
        </p:txBody>
      </p:sp>
    </p:spTree>
    <p:extLst>
      <p:ext uri="{BB962C8B-B14F-4D97-AF65-F5344CB8AC3E}">
        <p14:creationId xmlns:p14="http://schemas.microsoft.com/office/powerpoint/2010/main" val="40616415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2A80A923-3802-48BC-991F-7722FC5D6395}" type="slidenum">
              <a:rPr lang="en-CA" smtClean="0"/>
              <a:pPr>
                <a:defRPr/>
              </a:pPr>
              <a:t>2</a:t>
            </a:fld>
            <a:endParaRPr lang="en-CA"/>
          </a:p>
        </p:txBody>
      </p:sp>
    </p:spTree>
    <p:extLst>
      <p:ext uri="{BB962C8B-B14F-4D97-AF65-F5344CB8AC3E}">
        <p14:creationId xmlns:p14="http://schemas.microsoft.com/office/powerpoint/2010/main" val="414773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2A80A923-3802-48BC-991F-7722FC5D6395}" type="slidenum">
              <a:rPr lang="en-CA" smtClean="0"/>
              <a:pPr>
                <a:defRPr/>
              </a:pPr>
              <a:t>3</a:t>
            </a:fld>
            <a:endParaRPr lang="en-CA"/>
          </a:p>
        </p:txBody>
      </p:sp>
    </p:spTree>
    <p:extLst>
      <p:ext uri="{BB962C8B-B14F-4D97-AF65-F5344CB8AC3E}">
        <p14:creationId xmlns:p14="http://schemas.microsoft.com/office/powerpoint/2010/main" val="25981930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2A80A923-3802-48BC-991F-7722FC5D6395}" type="slidenum">
              <a:rPr lang="en-CA" smtClean="0"/>
              <a:pPr>
                <a:defRPr/>
              </a:pPr>
              <a:t>4</a:t>
            </a:fld>
            <a:endParaRPr lang="en-CA"/>
          </a:p>
        </p:txBody>
      </p:sp>
    </p:spTree>
    <p:extLst>
      <p:ext uri="{BB962C8B-B14F-4D97-AF65-F5344CB8AC3E}">
        <p14:creationId xmlns:p14="http://schemas.microsoft.com/office/powerpoint/2010/main" val="32674138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2A80A923-3802-48BC-991F-7722FC5D6395}" type="slidenum">
              <a:rPr lang="en-CA" smtClean="0"/>
              <a:pPr>
                <a:defRPr/>
              </a:pPr>
              <a:t>5</a:t>
            </a:fld>
            <a:endParaRPr lang="en-CA"/>
          </a:p>
        </p:txBody>
      </p:sp>
    </p:spTree>
    <p:extLst>
      <p:ext uri="{BB962C8B-B14F-4D97-AF65-F5344CB8AC3E}">
        <p14:creationId xmlns:p14="http://schemas.microsoft.com/office/powerpoint/2010/main" val="24048591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2A80A923-3802-48BC-991F-7722FC5D6395}" type="slidenum">
              <a:rPr lang="en-CA" smtClean="0"/>
              <a:pPr>
                <a:defRPr/>
              </a:pPr>
              <a:t>6</a:t>
            </a:fld>
            <a:endParaRPr lang="en-CA"/>
          </a:p>
        </p:txBody>
      </p:sp>
    </p:spTree>
    <p:extLst>
      <p:ext uri="{BB962C8B-B14F-4D97-AF65-F5344CB8AC3E}">
        <p14:creationId xmlns:p14="http://schemas.microsoft.com/office/powerpoint/2010/main" val="26901975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2A80A923-3802-48BC-991F-7722FC5D6395}" type="slidenum">
              <a:rPr lang="en-CA" smtClean="0"/>
              <a:pPr>
                <a:defRPr/>
              </a:pPr>
              <a:t>7</a:t>
            </a:fld>
            <a:endParaRPr lang="en-CA"/>
          </a:p>
        </p:txBody>
      </p:sp>
    </p:spTree>
    <p:extLst>
      <p:ext uri="{BB962C8B-B14F-4D97-AF65-F5344CB8AC3E}">
        <p14:creationId xmlns:p14="http://schemas.microsoft.com/office/powerpoint/2010/main" val="7332563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2A80A923-3802-48BC-991F-7722FC5D6395}" type="slidenum">
              <a:rPr lang="en-CA" smtClean="0"/>
              <a:pPr>
                <a:defRPr/>
              </a:pPr>
              <a:t>8</a:t>
            </a:fld>
            <a:endParaRPr lang="en-CA"/>
          </a:p>
        </p:txBody>
      </p:sp>
    </p:spTree>
    <p:extLst>
      <p:ext uri="{BB962C8B-B14F-4D97-AF65-F5344CB8AC3E}">
        <p14:creationId xmlns:p14="http://schemas.microsoft.com/office/powerpoint/2010/main" val="16391993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2A80A923-3802-48BC-991F-7722FC5D6395}" type="slidenum">
              <a:rPr lang="en-CA" smtClean="0"/>
              <a:pPr>
                <a:defRPr/>
              </a:pPr>
              <a:t>9</a:t>
            </a:fld>
            <a:endParaRPr lang="en-CA"/>
          </a:p>
        </p:txBody>
      </p:sp>
    </p:spTree>
    <p:extLst>
      <p:ext uri="{BB962C8B-B14F-4D97-AF65-F5344CB8AC3E}">
        <p14:creationId xmlns:p14="http://schemas.microsoft.com/office/powerpoint/2010/main" val="42569295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62000"/>
            <a:ext cx="2057400" cy="5364163"/>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762000"/>
            <a:ext cx="6019800" cy="5364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4" name="Rectangle 13"/>
          <p:cNvSpPr>
            <a:spLocks noGrp="1" noChangeArrowheads="1"/>
          </p:cNvSpPr>
          <p:nvPr>
            <p:ph type="title" idx="4294967295"/>
          </p:nvPr>
        </p:nvSpPr>
        <p:spPr>
          <a:xfrm>
            <a:off x="457200" y="737420"/>
            <a:ext cx="8229600" cy="634488"/>
          </a:xfrm>
          <a:prstGeom prst="rect">
            <a:avLst/>
          </a:prstGeom>
        </p:spPr>
        <p:txBody>
          <a:bodyPr/>
          <a:lstStyle/>
          <a:p>
            <a:r>
              <a:rPr lang="en-CA" dirty="0" smtClean="0"/>
              <a:t>1.  Introduction / Introduction</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1905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2514600" y="1600200"/>
            <a:ext cx="1905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762000"/>
            <a:ext cx="8229600" cy="6556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3962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p:txBody>
      </p:sp>
      <p:grpSp>
        <p:nvGrpSpPr>
          <p:cNvPr id="1028" name="Group 7"/>
          <p:cNvGrpSpPr>
            <a:grpSpLocks/>
          </p:cNvGrpSpPr>
          <p:nvPr userDrawn="1"/>
        </p:nvGrpSpPr>
        <p:grpSpPr bwMode="auto">
          <a:xfrm>
            <a:off x="0" y="0"/>
            <a:ext cx="9144000" cy="842963"/>
            <a:chOff x="0" y="0"/>
            <a:chExt cx="5760" cy="531"/>
          </a:xfrm>
        </p:grpSpPr>
        <p:pic>
          <p:nvPicPr>
            <p:cNvPr id="1032" name="Picture 8"/>
            <p:cNvPicPr>
              <a:picLocks noChangeAspect="1" noChangeArrowheads="1"/>
            </p:cNvPicPr>
            <p:nvPr userDrawn="1"/>
          </p:nvPicPr>
          <p:blipFill>
            <a:blip r:embed="rId14" cstate="print"/>
            <a:srcRect l="24049" r="20341" b="77921"/>
            <a:stretch>
              <a:fillRect/>
            </a:stretch>
          </p:blipFill>
          <p:spPr bwMode="auto">
            <a:xfrm>
              <a:off x="0" y="0"/>
              <a:ext cx="5760" cy="531"/>
            </a:xfrm>
            <a:prstGeom prst="rect">
              <a:avLst/>
            </a:prstGeom>
            <a:noFill/>
            <a:ln w="9525">
              <a:noFill/>
              <a:miter lim="800000"/>
              <a:headEnd/>
              <a:tailEnd/>
            </a:ln>
          </p:spPr>
        </p:pic>
        <p:sp>
          <p:nvSpPr>
            <p:cNvPr id="2" name="Rectangle 9"/>
            <p:cNvSpPr>
              <a:spLocks noChangeArrowheads="1"/>
            </p:cNvSpPr>
            <p:nvPr/>
          </p:nvSpPr>
          <p:spPr bwMode="auto">
            <a:xfrm>
              <a:off x="0" y="8"/>
              <a:ext cx="2876" cy="368"/>
            </a:xfrm>
            <a:prstGeom prst="rect">
              <a:avLst/>
            </a:prstGeom>
            <a:solidFill>
              <a:srgbClr val="CC9900"/>
            </a:solidFill>
            <a:ln w="9525">
              <a:noFill/>
              <a:miter lim="800000"/>
              <a:headEnd/>
              <a:tailEnd/>
            </a:ln>
          </p:spPr>
          <p:txBody>
            <a:bodyPr wrap="none" anchor="ctr"/>
            <a:lstStyle/>
            <a:p>
              <a:pPr>
                <a:defRPr/>
              </a:pPr>
              <a:endParaRPr lang="en-CA"/>
            </a:p>
          </p:txBody>
        </p:sp>
        <p:sp>
          <p:nvSpPr>
            <p:cNvPr id="1033" name="Text Box 10"/>
            <p:cNvSpPr txBox="1">
              <a:spLocks noChangeArrowheads="1"/>
            </p:cNvSpPr>
            <p:nvPr userDrawn="1"/>
          </p:nvSpPr>
          <p:spPr bwMode="auto">
            <a:xfrm>
              <a:off x="192" y="86"/>
              <a:ext cx="2496" cy="154"/>
            </a:xfrm>
            <a:prstGeom prst="rect">
              <a:avLst/>
            </a:prstGeom>
            <a:noFill/>
            <a:ln w="9525">
              <a:noFill/>
              <a:miter lim="800000"/>
              <a:headEnd/>
              <a:tailEnd/>
            </a:ln>
          </p:spPr>
          <p:txBody>
            <a:bodyPr>
              <a:spAutoFit/>
            </a:bodyPr>
            <a:lstStyle/>
            <a:p>
              <a:pPr algn="ctr" eaLnBrk="0" hangingPunct="0">
                <a:spcBef>
                  <a:spcPct val="50000"/>
                </a:spcBef>
                <a:defRPr/>
              </a:pPr>
              <a:r>
                <a:rPr lang="en-US" sz="1000" b="1">
                  <a:solidFill>
                    <a:schemeClr val="bg1"/>
                  </a:solidFill>
                </a:rPr>
                <a:t>S  E  R  V  I  N  G           C  A  N  A  D  I  A  N  S</a:t>
              </a:r>
              <a:endParaRPr lang="en-US" b="1">
                <a:solidFill>
                  <a:schemeClr val="bg1"/>
                </a:solidFill>
              </a:endParaRPr>
            </a:p>
          </p:txBody>
        </p:sp>
        <p:sp>
          <p:nvSpPr>
            <p:cNvPr id="1034" name="Text Box 11"/>
            <p:cNvSpPr txBox="1">
              <a:spLocks noChangeArrowheads="1"/>
            </p:cNvSpPr>
            <p:nvPr/>
          </p:nvSpPr>
          <p:spPr bwMode="auto">
            <a:xfrm>
              <a:off x="192" y="192"/>
              <a:ext cx="2496" cy="154"/>
            </a:xfrm>
            <a:prstGeom prst="rect">
              <a:avLst/>
            </a:prstGeom>
            <a:noFill/>
            <a:ln w="9525">
              <a:noFill/>
              <a:miter lim="800000"/>
              <a:headEnd/>
              <a:tailEnd/>
            </a:ln>
          </p:spPr>
          <p:txBody>
            <a:bodyPr>
              <a:spAutoFit/>
            </a:bodyPr>
            <a:lstStyle/>
            <a:p>
              <a:pPr algn="ctr" eaLnBrk="0" hangingPunct="0">
                <a:spcBef>
                  <a:spcPct val="50000"/>
                </a:spcBef>
                <a:defRPr/>
              </a:pPr>
              <a:r>
                <a:rPr lang="en-US" sz="1000" b="1">
                  <a:solidFill>
                    <a:schemeClr val="bg1"/>
                  </a:solidFill>
                </a:rPr>
                <a:t>A U   S E R V I C E   D E S   C A N A D I E N S</a:t>
              </a:r>
              <a:endParaRPr lang="en-US" b="1">
                <a:solidFill>
                  <a:schemeClr val="bg1"/>
                </a:solidFill>
              </a:endParaRPr>
            </a:p>
          </p:txBody>
        </p:sp>
      </p:grpSp>
      <p:sp>
        <p:nvSpPr>
          <p:cNvPr id="1029" name="Rectangle 12"/>
          <p:cNvSpPr>
            <a:spLocks noChangeArrowheads="1"/>
          </p:cNvSpPr>
          <p:nvPr/>
        </p:nvSpPr>
        <p:spPr bwMode="auto">
          <a:xfrm>
            <a:off x="4800600" y="1600200"/>
            <a:ext cx="4114800" cy="4525963"/>
          </a:xfrm>
          <a:prstGeom prst="rect">
            <a:avLst/>
          </a:prstGeom>
          <a:noFill/>
          <a:ln w="9525">
            <a:noFill/>
            <a:miter lim="800000"/>
            <a:headEnd/>
            <a:tailEnd/>
          </a:ln>
        </p:spPr>
        <p:txBody>
          <a:bodyPr/>
          <a:lstStyle/>
          <a:p>
            <a:pPr marL="342900" indent="-342900">
              <a:spcBef>
                <a:spcPct val="20000"/>
              </a:spcBef>
              <a:defRPr/>
            </a:pPr>
            <a:endParaRPr lang="en-CA"/>
          </a:p>
        </p:txBody>
      </p:sp>
      <p:pic>
        <p:nvPicPr>
          <p:cNvPr id="1030" name="Picture 13"/>
          <p:cNvPicPr>
            <a:picLocks noChangeAspect="1" noChangeArrowheads="1"/>
          </p:cNvPicPr>
          <p:nvPr userDrawn="1"/>
        </p:nvPicPr>
        <p:blipFill>
          <a:blip r:embed="rId15" cstate="print"/>
          <a:srcRect/>
          <a:stretch>
            <a:fillRect/>
          </a:stretch>
        </p:blipFill>
        <p:spPr bwMode="auto">
          <a:xfrm>
            <a:off x="320675" y="6221413"/>
            <a:ext cx="8502650" cy="407987"/>
          </a:xfrm>
          <a:prstGeom prst="rect">
            <a:avLst/>
          </a:prstGeom>
          <a:noFill/>
          <a:ln w="9525">
            <a:noFill/>
            <a:miter lim="800000"/>
            <a:headEnd/>
            <a:tailEnd/>
          </a:ln>
        </p:spPr>
      </p:pic>
      <p:sp>
        <p:nvSpPr>
          <p:cNvPr id="1035" name="Rectangle 11"/>
          <p:cNvSpPr>
            <a:spLocks noChangeArrowheads="1"/>
          </p:cNvSpPr>
          <p:nvPr userDrawn="1"/>
        </p:nvSpPr>
        <p:spPr bwMode="auto">
          <a:xfrm>
            <a:off x="4343400" y="6400800"/>
            <a:ext cx="457200" cy="304800"/>
          </a:xfrm>
          <a:prstGeom prst="rect">
            <a:avLst/>
          </a:prstGeom>
          <a:noFill/>
          <a:ln w="9525">
            <a:noFill/>
            <a:miter lim="800000"/>
            <a:headEnd/>
            <a:tailEnd/>
          </a:ln>
          <a:effectLst/>
        </p:spPr>
        <p:txBody>
          <a:bodyPr>
            <a:spAutoFit/>
          </a:bodyPr>
          <a:lstStyle/>
          <a:p>
            <a:pPr algn="ctr">
              <a:defRPr/>
            </a:pPr>
            <a:fld id="{5B833273-DB8D-4879-88F0-2DD0CF52B891}" type="slidenum">
              <a:rPr lang="en-CA" sz="1400"/>
              <a:pPr algn="ctr">
                <a:defRPr/>
              </a:pPr>
              <a:t>‹#›</a:t>
            </a:fld>
            <a:endParaRPr lang="en-CA" sz="1400" dirty="0"/>
          </a:p>
        </p:txBody>
      </p:sp>
      <p:pic>
        <p:nvPicPr>
          <p:cNvPr id="12" name="Picture 5"/>
          <p:cNvPicPr>
            <a:picLocks noChangeAspect="1" noChangeArrowheads="1"/>
          </p:cNvPicPr>
          <p:nvPr userDrawn="1"/>
        </p:nvPicPr>
        <p:blipFill>
          <a:blip r:embed="rId16">
            <a:extLst>
              <a:ext uri="{28A0092B-C50C-407E-A947-70E740481C1C}">
                <a14:useLocalDpi xmlns:a14="http://schemas.microsoft.com/office/drawing/2010/main" val="0"/>
              </a:ext>
            </a:extLst>
          </a:blip>
          <a:srcRect b="62646"/>
          <a:stretch>
            <a:fillRect/>
          </a:stretch>
        </p:blipFill>
        <p:spPr bwMode="auto">
          <a:xfrm>
            <a:off x="320675" y="1338263"/>
            <a:ext cx="85026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eaLnBrk="0" fontAlgn="base" hangingPunct="0">
        <a:spcBef>
          <a:spcPct val="0"/>
        </a:spcBef>
        <a:spcAft>
          <a:spcPct val="0"/>
        </a:spcAft>
        <a:tabLst>
          <a:tab pos="4572000" algn="l"/>
        </a:tabLst>
        <a:defRPr sz="2800" b="1">
          <a:solidFill>
            <a:srgbClr val="336600"/>
          </a:solidFill>
          <a:effectLst>
            <a:outerShdw blurRad="38100" dist="38100" dir="2700000" algn="tl">
              <a:srgbClr val="C0C0C0"/>
            </a:outerShdw>
          </a:effectLst>
          <a:latin typeface="+mj-lt"/>
          <a:ea typeface="ＭＳ Ｐゴシック" charset="0"/>
          <a:cs typeface="+mj-cs"/>
        </a:defRPr>
      </a:lvl1pPr>
      <a:lvl2pPr algn="l" rtl="0" eaLnBrk="0" fontAlgn="base" hangingPunct="0">
        <a:spcBef>
          <a:spcPct val="0"/>
        </a:spcBef>
        <a:spcAft>
          <a:spcPct val="0"/>
        </a:spcAft>
        <a:tabLst>
          <a:tab pos="4572000" algn="l"/>
        </a:tabLst>
        <a:defRPr sz="2800" b="1">
          <a:solidFill>
            <a:srgbClr val="336600"/>
          </a:solidFill>
          <a:effectLst>
            <a:outerShdw blurRad="38100" dist="38100" dir="2700000" algn="tl">
              <a:srgbClr val="C0C0C0"/>
            </a:outerShdw>
          </a:effectLst>
          <a:latin typeface="Arial" charset="0"/>
          <a:ea typeface="ＭＳ Ｐゴシック" charset="0"/>
        </a:defRPr>
      </a:lvl2pPr>
      <a:lvl3pPr algn="l" rtl="0" eaLnBrk="0" fontAlgn="base" hangingPunct="0">
        <a:spcBef>
          <a:spcPct val="0"/>
        </a:spcBef>
        <a:spcAft>
          <a:spcPct val="0"/>
        </a:spcAft>
        <a:tabLst>
          <a:tab pos="4572000" algn="l"/>
        </a:tabLst>
        <a:defRPr sz="2800" b="1">
          <a:solidFill>
            <a:srgbClr val="336600"/>
          </a:solidFill>
          <a:effectLst>
            <a:outerShdw blurRad="38100" dist="38100" dir="2700000" algn="tl">
              <a:srgbClr val="C0C0C0"/>
            </a:outerShdw>
          </a:effectLst>
          <a:latin typeface="Arial" charset="0"/>
          <a:ea typeface="ＭＳ Ｐゴシック" charset="0"/>
        </a:defRPr>
      </a:lvl3pPr>
      <a:lvl4pPr algn="l" rtl="0" eaLnBrk="0" fontAlgn="base" hangingPunct="0">
        <a:spcBef>
          <a:spcPct val="0"/>
        </a:spcBef>
        <a:spcAft>
          <a:spcPct val="0"/>
        </a:spcAft>
        <a:tabLst>
          <a:tab pos="4572000" algn="l"/>
        </a:tabLst>
        <a:defRPr sz="2800" b="1">
          <a:solidFill>
            <a:srgbClr val="336600"/>
          </a:solidFill>
          <a:effectLst>
            <a:outerShdw blurRad="38100" dist="38100" dir="2700000" algn="tl">
              <a:srgbClr val="C0C0C0"/>
            </a:outerShdw>
          </a:effectLst>
          <a:latin typeface="Arial" charset="0"/>
          <a:ea typeface="ＭＳ Ｐゴシック" charset="0"/>
        </a:defRPr>
      </a:lvl4pPr>
      <a:lvl5pPr algn="l" rtl="0" eaLnBrk="0" fontAlgn="base" hangingPunct="0">
        <a:spcBef>
          <a:spcPct val="0"/>
        </a:spcBef>
        <a:spcAft>
          <a:spcPct val="0"/>
        </a:spcAft>
        <a:tabLst>
          <a:tab pos="4572000" algn="l"/>
        </a:tabLst>
        <a:defRPr sz="2800" b="1">
          <a:solidFill>
            <a:srgbClr val="336600"/>
          </a:solidFill>
          <a:effectLst>
            <a:outerShdw blurRad="38100" dist="38100" dir="2700000" algn="tl">
              <a:srgbClr val="C0C0C0"/>
            </a:outerShdw>
          </a:effectLst>
          <a:latin typeface="Arial" charset="0"/>
          <a:ea typeface="ＭＳ Ｐゴシック" charset="0"/>
        </a:defRPr>
      </a:lvl5pPr>
      <a:lvl6pPr marL="457200" algn="l" rtl="0" fontAlgn="base">
        <a:spcBef>
          <a:spcPct val="0"/>
        </a:spcBef>
        <a:spcAft>
          <a:spcPct val="0"/>
        </a:spcAft>
        <a:tabLst>
          <a:tab pos="4572000" algn="l"/>
        </a:tabLst>
        <a:defRPr sz="2800" b="1">
          <a:solidFill>
            <a:srgbClr val="336600"/>
          </a:solidFill>
          <a:effectLst>
            <a:outerShdw blurRad="38100" dist="38100" dir="2700000" algn="tl">
              <a:srgbClr val="C0C0C0"/>
            </a:outerShdw>
          </a:effectLst>
          <a:latin typeface="Arial" charset="0"/>
        </a:defRPr>
      </a:lvl6pPr>
      <a:lvl7pPr marL="914400" algn="l" rtl="0" fontAlgn="base">
        <a:spcBef>
          <a:spcPct val="0"/>
        </a:spcBef>
        <a:spcAft>
          <a:spcPct val="0"/>
        </a:spcAft>
        <a:tabLst>
          <a:tab pos="4572000" algn="l"/>
        </a:tabLst>
        <a:defRPr sz="2800" b="1">
          <a:solidFill>
            <a:srgbClr val="336600"/>
          </a:solidFill>
          <a:effectLst>
            <a:outerShdw blurRad="38100" dist="38100" dir="2700000" algn="tl">
              <a:srgbClr val="C0C0C0"/>
            </a:outerShdw>
          </a:effectLst>
          <a:latin typeface="Arial" charset="0"/>
        </a:defRPr>
      </a:lvl7pPr>
      <a:lvl8pPr marL="1371600" algn="l" rtl="0" fontAlgn="base">
        <a:spcBef>
          <a:spcPct val="0"/>
        </a:spcBef>
        <a:spcAft>
          <a:spcPct val="0"/>
        </a:spcAft>
        <a:tabLst>
          <a:tab pos="4572000" algn="l"/>
        </a:tabLst>
        <a:defRPr sz="2800" b="1">
          <a:solidFill>
            <a:srgbClr val="336600"/>
          </a:solidFill>
          <a:effectLst>
            <a:outerShdw blurRad="38100" dist="38100" dir="2700000" algn="tl">
              <a:srgbClr val="C0C0C0"/>
            </a:outerShdw>
          </a:effectLst>
          <a:latin typeface="Arial" charset="0"/>
        </a:defRPr>
      </a:lvl8pPr>
      <a:lvl9pPr marL="1828800" algn="l" rtl="0" fontAlgn="base">
        <a:spcBef>
          <a:spcPct val="0"/>
        </a:spcBef>
        <a:spcAft>
          <a:spcPct val="0"/>
        </a:spcAft>
        <a:tabLst>
          <a:tab pos="4572000" algn="l"/>
        </a:tabLst>
        <a:defRPr sz="2800" b="1">
          <a:solidFill>
            <a:srgbClr val="336600"/>
          </a:solidFill>
          <a:effectLst>
            <a:outerShdw blurRad="38100" dist="38100" dir="2700000" algn="tl">
              <a:srgbClr val="C0C0C0"/>
            </a:outerShdw>
          </a:effectLst>
          <a:latin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j-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j-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j-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j-lt"/>
          <a:ea typeface="ＭＳ Ｐゴシック" charset="0"/>
        </a:defRPr>
      </a:lvl5pPr>
      <a:lvl6pPr marL="2514600" indent="-228600" algn="l" rtl="0" fontAlgn="base">
        <a:spcBef>
          <a:spcPct val="20000"/>
        </a:spcBef>
        <a:spcAft>
          <a:spcPct val="0"/>
        </a:spcAft>
        <a:buChar char="»"/>
        <a:defRPr sz="2000">
          <a:solidFill>
            <a:schemeClr val="tx1"/>
          </a:solidFill>
          <a:latin typeface="+mj-lt"/>
        </a:defRPr>
      </a:lvl6pPr>
      <a:lvl7pPr marL="2971800" indent="-228600" algn="l" rtl="0" fontAlgn="base">
        <a:spcBef>
          <a:spcPct val="20000"/>
        </a:spcBef>
        <a:spcAft>
          <a:spcPct val="0"/>
        </a:spcAft>
        <a:buChar char="»"/>
        <a:defRPr sz="2000">
          <a:solidFill>
            <a:schemeClr val="tx1"/>
          </a:solidFill>
          <a:latin typeface="+mj-lt"/>
        </a:defRPr>
      </a:lvl7pPr>
      <a:lvl8pPr marL="3429000" indent="-228600" algn="l" rtl="0" fontAlgn="base">
        <a:spcBef>
          <a:spcPct val="20000"/>
        </a:spcBef>
        <a:spcAft>
          <a:spcPct val="0"/>
        </a:spcAft>
        <a:buChar char="»"/>
        <a:defRPr sz="2000">
          <a:solidFill>
            <a:schemeClr val="tx1"/>
          </a:solidFill>
          <a:latin typeface="+mj-lt"/>
        </a:defRPr>
      </a:lvl8pPr>
      <a:lvl9pPr marL="3886200" indent="-228600" algn="l" rtl="0" fontAlgn="base">
        <a:spcBef>
          <a:spcPct val="20000"/>
        </a:spcBef>
        <a:spcAft>
          <a:spcPct val="0"/>
        </a:spcAft>
        <a:buChar char="»"/>
        <a:defRPr sz="2000">
          <a:solidFill>
            <a:schemeClr val="tx1"/>
          </a:solidFill>
          <a:latin typeface="+mj-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notesSlide" Target="../notesSlides/notesSlide10.xml"/><Relationship Id="rId4"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notesSlide" Target="../notesSlides/notesSlide11.xml"/><Relationship Id="rId4"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notesSlide" Target="../notesSlides/notesSlide12.xml"/><Relationship Id="rId4"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notesSlide" Target="../notesSlides/notesSlide13.xml"/><Relationship Id="rId4"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notesSlide" Target="../notesSlides/notesSlide14.xml"/><Relationship Id="rId4"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notesSlide" Target="../notesSlides/notesSlide2.xml"/><Relationship Id="rId4"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notesSlide" Target="../notesSlides/notesSlide3.xml"/><Relationship Id="rId4"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notesSlide" Target="../notesSlides/notesSlide4.xml"/><Relationship Id="rId4"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5" Type="http://schemas.openxmlformats.org/officeDocument/2006/relationships/notesSlide" Target="../notesSlides/notesSlide5.xml"/><Relationship Id="rId4"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5" Type="http://schemas.openxmlformats.org/officeDocument/2006/relationships/notesSlide" Target="../notesSlides/notesSlide6.xml"/><Relationship Id="rId4"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notesSlide" Target="../notesSlides/notesSlide7.xml"/><Relationship Id="rId4"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5" Type="http://schemas.openxmlformats.org/officeDocument/2006/relationships/notesSlide" Target="../notesSlides/notesSlide8.xml"/><Relationship Id="rId4"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notesSlide" Target="../notesSlides/notesSlide9.xml"/><Relationship Id="rId4"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banner_biling_eng1st"/>
          <p:cNvPicPr>
            <a:picLocks noChangeAspect="1" noChangeArrowheads="1"/>
          </p:cNvPicPr>
          <p:nvPr/>
        </p:nvPicPr>
        <p:blipFill>
          <a:blip r:embed="rId3" cstate="print"/>
          <a:srcRect/>
          <a:stretch>
            <a:fillRect/>
          </a:stretch>
        </p:blipFill>
        <p:spPr bwMode="auto">
          <a:xfrm>
            <a:off x="0" y="609600"/>
            <a:ext cx="9144000" cy="1905000"/>
          </a:xfrm>
          <a:prstGeom prst="rect">
            <a:avLst/>
          </a:prstGeom>
          <a:noFill/>
          <a:ln w="9525">
            <a:noFill/>
            <a:miter lim="800000"/>
            <a:headEnd/>
            <a:tailEnd/>
          </a:ln>
        </p:spPr>
      </p:pic>
      <p:sp>
        <p:nvSpPr>
          <p:cNvPr id="7" name="Rectangle 3"/>
          <p:cNvSpPr txBox="1">
            <a:spLocks noChangeArrowheads="1"/>
          </p:cNvSpPr>
          <p:nvPr/>
        </p:nvSpPr>
        <p:spPr bwMode="auto">
          <a:xfrm>
            <a:off x="457200" y="2895600"/>
            <a:ext cx="3962400" cy="3048000"/>
          </a:xfrm>
          <a:prstGeom prst="rect">
            <a:avLst/>
          </a:prstGeom>
          <a:noFill/>
          <a:ln w="9525">
            <a:noFill/>
            <a:miter lim="800000"/>
            <a:headEnd/>
            <a:tailEnd/>
          </a:ln>
        </p:spPr>
        <p:txBody>
          <a:bodyPr/>
          <a:lstStyle/>
          <a:p>
            <a:pPr algn="ctr" eaLnBrk="1" hangingPunct="1">
              <a:spcBef>
                <a:spcPts val="0"/>
              </a:spcBef>
              <a:buFontTx/>
              <a:buNone/>
              <a:defRPr/>
            </a:pPr>
            <a:r>
              <a:rPr lang="en-CA" sz="1800" b="1" i="1" kern="0" dirty="0" smtClean="0">
                <a:solidFill>
                  <a:srgbClr val="336600"/>
                </a:solidFill>
                <a:latin typeface="+mj-lt"/>
                <a:ea typeface="ＭＳ Ｐゴシック" charset="-128"/>
              </a:rPr>
              <a:t>The Federal Court decision in </a:t>
            </a:r>
            <a:r>
              <a:rPr lang="en-CA" sz="1800" b="1" i="1" kern="0" dirty="0" err="1" smtClean="0">
                <a:solidFill>
                  <a:srgbClr val="336600"/>
                </a:solidFill>
                <a:latin typeface="+mj-lt"/>
                <a:ea typeface="ＭＳ Ｐゴシック" charset="-128"/>
              </a:rPr>
              <a:t>Tailleur</a:t>
            </a:r>
            <a:r>
              <a:rPr lang="en-CA" sz="1800" b="1" i="1" kern="0" dirty="0" smtClean="0">
                <a:solidFill>
                  <a:srgbClr val="336600"/>
                </a:solidFill>
                <a:latin typeface="+mj-lt"/>
                <a:ea typeface="ＭＳ Ｐゴシック" charset="-128"/>
              </a:rPr>
              <a:t> v. Canada (A.G.), </a:t>
            </a:r>
          </a:p>
          <a:p>
            <a:pPr algn="ctr" eaLnBrk="1" hangingPunct="1">
              <a:spcBef>
                <a:spcPts val="0"/>
              </a:spcBef>
              <a:buFontTx/>
              <a:buNone/>
              <a:defRPr/>
            </a:pPr>
            <a:r>
              <a:rPr lang="en-CA" sz="1800" b="1" i="1" kern="0" dirty="0" smtClean="0">
                <a:solidFill>
                  <a:srgbClr val="336600"/>
                </a:solidFill>
                <a:latin typeface="+mj-lt"/>
                <a:ea typeface="ＭＳ Ｐゴシック" charset="-128"/>
              </a:rPr>
              <a:t>2015 FC 1230</a:t>
            </a:r>
          </a:p>
          <a:p>
            <a:pPr algn="ctr" eaLnBrk="1" hangingPunct="1">
              <a:spcBef>
                <a:spcPts val="0"/>
              </a:spcBef>
              <a:buFontTx/>
              <a:buNone/>
              <a:defRPr/>
            </a:pPr>
            <a:endParaRPr lang="en-CA" sz="1800" b="1" kern="0" dirty="0" smtClean="0">
              <a:latin typeface="+mj-lt"/>
            </a:endParaRPr>
          </a:p>
          <a:p>
            <a:pPr algn="ctr" eaLnBrk="1" hangingPunct="1">
              <a:spcBef>
                <a:spcPts val="0"/>
              </a:spcBef>
              <a:buFontTx/>
              <a:buNone/>
              <a:defRPr/>
            </a:pPr>
            <a:endParaRPr lang="en-CA" sz="1800" b="1" kern="0" dirty="0">
              <a:latin typeface="+mj-lt"/>
            </a:endParaRPr>
          </a:p>
          <a:p>
            <a:pPr algn="ctr" eaLnBrk="1" hangingPunct="1">
              <a:spcBef>
                <a:spcPts val="0"/>
              </a:spcBef>
              <a:buFontTx/>
              <a:buNone/>
              <a:defRPr/>
            </a:pPr>
            <a:r>
              <a:rPr lang="en-CA" sz="1600" b="1" kern="0" dirty="0" smtClean="0">
                <a:latin typeface="+mj-lt"/>
              </a:rPr>
              <a:t>June 2016</a:t>
            </a:r>
            <a:endParaRPr lang="fr-CA" sz="1600" b="1" dirty="0" smtClean="0">
              <a:latin typeface="+mj-lt"/>
            </a:endParaRPr>
          </a:p>
          <a:p>
            <a:pPr algn="ctr" eaLnBrk="1" hangingPunct="1">
              <a:spcBef>
                <a:spcPts val="0"/>
              </a:spcBef>
              <a:buFontTx/>
              <a:buNone/>
              <a:defRPr/>
            </a:pPr>
            <a:endParaRPr lang="fr-CA" sz="1800" b="1" dirty="0" smtClean="0">
              <a:latin typeface="+mj-lt"/>
              <a:ea typeface="ＭＳ Ｐゴシック" charset="-128"/>
            </a:endParaRPr>
          </a:p>
          <a:p>
            <a:pPr algn="ctr" eaLnBrk="1" hangingPunct="1">
              <a:spcBef>
                <a:spcPts val="0"/>
              </a:spcBef>
              <a:buFontTx/>
              <a:buNone/>
              <a:defRPr/>
            </a:pPr>
            <a:r>
              <a:rPr lang="fr-CA" sz="1800" dirty="0" smtClean="0">
                <a:latin typeface="+mj-lt"/>
              </a:rPr>
              <a:t>Renée Soublière</a:t>
            </a:r>
          </a:p>
          <a:p>
            <a:pPr algn="ctr" eaLnBrk="1" hangingPunct="1">
              <a:spcBef>
                <a:spcPts val="0"/>
              </a:spcBef>
              <a:buFontTx/>
              <a:buNone/>
              <a:defRPr/>
            </a:pPr>
            <a:r>
              <a:rPr lang="fr-CA" sz="1600" dirty="0" smtClean="0">
                <a:latin typeface="+mj-lt"/>
              </a:rPr>
              <a:t>Official </a:t>
            </a:r>
            <a:r>
              <a:rPr lang="en-CA" sz="1600" dirty="0" smtClean="0">
                <a:latin typeface="+mj-lt"/>
              </a:rPr>
              <a:t>Languages</a:t>
            </a:r>
            <a:r>
              <a:rPr lang="fr-CA" sz="1600" dirty="0" smtClean="0">
                <a:latin typeface="+mj-lt"/>
              </a:rPr>
              <a:t> </a:t>
            </a:r>
            <a:r>
              <a:rPr lang="en-CA" sz="1600" dirty="0" smtClean="0">
                <a:latin typeface="+mj-lt"/>
              </a:rPr>
              <a:t>Directorate</a:t>
            </a:r>
            <a:r>
              <a:rPr lang="fr-CA" sz="1600" dirty="0" smtClean="0">
                <a:latin typeface="+mj-lt"/>
              </a:rPr>
              <a:t>, Law Team, Public Law and </a:t>
            </a:r>
            <a:r>
              <a:rPr lang="en-CA" sz="1600" dirty="0" smtClean="0">
                <a:latin typeface="+mj-lt"/>
              </a:rPr>
              <a:t>Legislative</a:t>
            </a:r>
            <a:r>
              <a:rPr lang="fr-CA" sz="1600" dirty="0" smtClean="0">
                <a:latin typeface="+mj-lt"/>
              </a:rPr>
              <a:t> Services, </a:t>
            </a:r>
            <a:r>
              <a:rPr lang="en-CA" sz="1600" dirty="0" smtClean="0">
                <a:latin typeface="+mj-lt"/>
              </a:rPr>
              <a:t>Department of Justice</a:t>
            </a:r>
          </a:p>
        </p:txBody>
      </p:sp>
      <p:sp>
        <p:nvSpPr>
          <p:cNvPr id="9" name="Rectangle 3"/>
          <p:cNvSpPr txBox="1">
            <a:spLocks noChangeArrowheads="1"/>
          </p:cNvSpPr>
          <p:nvPr/>
        </p:nvSpPr>
        <p:spPr bwMode="auto">
          <a:xfrm>
            <a:off x="4648200" y="2895600"/>
            <a:ext cx="3962400" cy="3276600"/>
          </a:xfrm>
          <a:prstGeom prst="rect">
            <a:avLst/>
          </a:prstGeom>
          <a:noFill/>
          <a:ln w="9525">
            <a:noFill/>
            <a:miter lim="800000"/>
            <a:headEnd/>
            <a:tailEnd/>
          </a:ln>
        </p:spPr>
        <p:txBody>
          <a:bodyPr>
            <a:noAutofit/>
          </a:bodyPr>
          <a:lstStyle/>
          <a:p>
            <a:pPr algn="ctr">
              <a:spcBef>
                <a:spcPts val="0"/>
              </a:spcBef>
              <a:buClr>
                <a:srgbClr val="BA8000"/>
              </a:buClr>
              <a:buFont typeface="Times" charset="0"/>
              <a:buNone/>
              <a:defRPr/>
            </a:pPr>
            <a:r>
              <a:rPr lang="fr-CA" sz="1800" b="1" i="1" kern="0" dirty="0" smtClean="0">
                <a:solidFill>
                  <a:srgbClr val="336600"/>
                </a:solidFill>
                <a:latin typeface="+mj-lt"/>
              </a:rPr>
              <a:t>La décision de la Cour fédérale dans Tailleur c. Canada (P.G.), 2015 CF 1230</a:t>
            </a:r>
          </a:p>
          <a:p>
            <a:pPr algn="ctr">
              <a:spcBef>
                <a:spcPts val="0"/>
              </a:spcBef>
              <a:buClr>
                <a:srgbClr val="BA8000"/>
              </a:buClr>
              <a:buFont typeface="Times" charset="0"/>
              <a:buNone/>
              <a:defRPr/>
            </a:pPr>
            <a:endParaRPr lang="fr-CA" sz="1800" b="1" kern="0" dirty="0">
              <a:latin typeface="+mj-lt"/>
            </a:endParaRPr>
          </a:p>
          <a:p>
            <a:pPr algn="ctr"/>
            <a:endParaRPr lang="fr-CA" sz="1600" b="1" dirty="0" smtClean="0">
              <a:latin typeface="+mj-lt"/>
            </a:endParaRPr>
          </a:p>
          <a:p>
            <a:pPr algn="ctr"/>
            <a:r>
              <a:rPr lang="fr-CA" sz="1600" b="1" dirty="0" smtClean="0">
                <a:latin typeface="+mj-lt"/>
              </a:rPr>
              <a:t>Juin 2016</a:t>
            </a:r>
          </a:p>
          <a:p>
            <a:pPr algn="ctr"/>
            <a:r>
              <a:rPr lang="fr-CA" sz="1800" b="1" dirty="0" smtClean="0">
                <a:latin typeface="+mj-lt"/>
              </a:rPr>
              <a:t/>
            </a:r>
            <a:br>
              <a:rPr lang="fr-CA" sz="1800" b="1" dirty="0" smtClean="0">
                <a:latin typeface="+mj-lt"/>
              </a:rPr>
            </a:br>
            <a:r>
              <a:rPr lang="fr-CA" sz="1800" dirty="0" smtClean="0">
                <a:latin typeface="+mj-lt"/>
              </a:rPr>
              <a:t>Renée Soublière</a:t>
            </a:r>
          </a:p>
          <a:p>
            <a:pPr algn="ctr"/>
            <a:r>
              <a:rPr lang="fr-CA" sz="1600" dirty="0" smtClean="0">
                <a:latin typeface="+mj-lt"/>
              </a:rPr>
              <a:t>Direction </a:t>
            </a:r>
            <a:r>
              <a:rPr lang="fr-CA" sz="1600" dirty="0">
                <a:latin typeface="+mj-lt"/>
              </a:rPr>
              <a:t>des langues officielles, Équipe du </a:t>
            </a:r>
            <a:r>
              <a:rPr lang="fr-CA" sz="1600" dirty="0" smtClean="0">
                <a:latin typeface="+mj-lt"/>
              </a:rPr>
              <a:t>droit, Secteur du droit public et services législatifs, Ministère de la Justice</a:t>
            </a:r>
          </a:p>
        </p:txBody>
      </p:sp>
      <p:sp>
        <p:nvSpPr>
          <p:cNvPr id="14" name="Text Box 4"/>
          <p:cNvSpPr txBox="1">
            <a:spLocks noChangeArrowheads="1"/>
          </p:cNvSpPr>
          <p:nvPr/>
        </p:nvSpPr>
        <p:spPr bwMode="auto">
          <a:xfrm>
            <a:off x="381000" y="609600"/>
            <a:ext cx="4973638" cy="97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dirty="0">
                <a:solidFill>
                  <a:schemeClr val="bg1"/>
                </a:solidFill>
                <a:latin typeface="Times New Roman" panose="02020603050405020304" pitchFamily="18" charset="0"/>
              </a:rPr>
              <a:t>DEPARTMENT OF JUSTICE</a:t>
            </a:r>
          </a:p>
          <a:p>
            <a:r>
              <a:rPr lang="en-US" altLang="en-US" sz="2800" b="1" dirty="0">
                <a:solidFill>
                  <a:schemeClr val="bg1"/>
                </a:solidFill>
                <a:latin typeface="Times New Roman" panose="02020603050405020304" pitchFamily="18" charset="0"/>
              </a:rPr>
              <a:t>CANADA</a:t>
            </a:r>
            <a:endParaRPr lang="en-US" altLang="en-US" sz="2000" b="1" dirty="0">
              <a:solidFill>
                <a:schemeClr val="bg1"/>
              </a:solidFill>
              <a:latin typeface="Times New Roman" panose="02020603050405020304" pitchFamily="18" charset="0"/>
            </a:endParaRPr>
          </a:p>
        </p:txBody>
      </p:sp>
      <p:sp>
        <p:nvSpPr>
          <p:cNvPr id="15" name="Text Box 5"/>
          <p:cNvSpPr txBox="1">
            <a:spLocks noChangeArrowheads="1"/>
          </p:cNvSpPr>
          <p:nvPr/>
        </p:nvSpPr>
        <p:spPr bwMode="auto">
          <a:xfrm>
            <a:off x="381000" y="1554162"/>
            <a:ext cx="4973638" cy="97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dirty="0">
                <a:solidFill>
                  <a:schemeClr val="bg1"/>
                </a:solidFill>
                <a:latin typeface="Times New Roman" panose="02020603050405020304" pitchFamily="18" charset="0"/>
              </a:rPr>
              <a:t>MINISTÈRE DE LA JUSTICE</a:t>
            </a:r>
          </a:p>
          <a:p>
            <a:r>
              <a:rPr lang="en-US" altLang="en-US" sz="2800" b="1" dirty="0">
                <a:solidFill>
                  <a:schemeClr val="bg1"/>
                </a:solidFill>
                <a:latin typeface="Times New Roman" panose="02020603050405020304" pitchFamily="18" charset="0"/>
              </a:rPr>
              <a:t>CANADA</a:t>
            </a:r>
            <a:r>
              <a:rPr lang="en-US" altLang="en-US" sz="2800" b="1" dirty="0">
                <a:latin typeface="Times New Roman" panose="02020603050405020304" pitchFamily="18" charset="0"/>
              </a:rPr>
              <a:t> </a:t>
            </a:r>
            <a:endParaRPr lang="en-US" altLang="en-US" sz="2000" b="1" dirty="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14"/>
          <p:cNvSpPr>
            <a:spLocks noGrp="1" noChangeArrowheads="1"/>
          </p:cNvSpPr>
          <p:nvPr>
            <p:ph type="body" sz="half" idx="4294967295"/>
            <p:custDataLst>
              <p:tags r:id="rId1"/>
            </p:custDataLst>
          </p:nvPr>
        </p:nvSpPr>
        <p:spPr>
          <a:xfrm>
            <a:off x="304800" y="1752600"/>
            <a:ext cx="3962400" cy="4343400"/>
          </a:xfrm>
        </p:spPr>
        <p:txBody>
          <a:bodyPr/>
          <a:lstStyle/>
          <a:p>
            <a:pPr marL="288925" lvl="1" defTabSz="361950" eaLnBrk="1" hangingPunct="1">
              <a:spcBef>
                <a:spcPts val="0"/>
              </a:spcBef>
              <a:buFont typeface="Wingdings" panose="05000000000000000000" pitchFamily="2" charset="2"/>
              <a:buChar char="Ø"/>
              <a:defRPr/>
            </a:pPr>
            <a:r>
              <a:rPr lang="en-CA" sz="1600" dirty="0" smtClean="0">
                <a:latin typeface="Arial Narrow" panose="020B0606020202030204" pitchFamily="34" charset="0"/>
              </a:rPr>
              <a:t>It is a </a:t>
            </a:r>
            <a:r>
              <a:rPr lang="en-CA" sz="1600" b="1" dirty="0" smtClean="0">
                <a:latin typeface="Arial Narrow" panose="020B0606020202030204" pitchFamily="34" charset="0"/>
              </a:rPr>
              <a:t>positive obligation </a:t>
            </a:r>
            <a:r>
              <a:rPr lang="en-CA" sz="1600" dirty="0" smtClean="0">
                <a:latin typeface="Arial Narrow" panose="020B0606020202030204" pitchFamily="34" charset="0"/>
              </a:rPr>
              <a:t>– the institution must take additional measures provided they are reasonable.</a:t>
            </a:r>
          </a:p>
          <a:p>
            <a:pPr marL="288925" lvl="1" defTabSz="361950" eaLnBrk="1" hangingPunct="1">
              <a:spcBef>
                <a:spcPts val="0"/>
              </a:spcBef>
              <a:buFont typeface="Wingdings" panose="05000000000000000000" pitchFamily="2" charset="2"/>
              <a:buChar char="Ø"/>
              <a:defRPr/>
            </a:pPr>
            <a:endParaRPr lang="en-CA" sz="1000" dirty="0" smtClean="0">
              <a:latin typeface="Arial Narrow" panose="020B0606020202030204" pitchFamily="34" charset="0"/>
            </a:endParaRPr>
          </a:p>
          <a:p>
            <a:pPr marL="288925" lvl="1" defTabSz="361950" eaLnBrk="1" hangingPunct="1">
              <a:spcBef>
                <a:spcPts val="0"/>
              </a:spcBef>
              <a:buFont typeface="Wingdings" panose="05000000000000000000" pitchFamily="2" charset="2"/>
              <a:buChar char="Ø"/>
              <a:defRPr/>
            </a:pPr>
            <a:endParaRPr lang="en-CA" sz="1000" dirty="0">
              <a:latin typeface="Arial Narrow" panose="020B0606020202030204" pitchFamily="34" charset="0"/>
            </a:endParaRPr>
          </a:p>
          <a:p>
            <a:pPr marL="288925" lvl="1" defTabSz="361950" eaLnBrk="1" hangingPunct="1">
              <a:spcBef>
                <a:spcPts val="0"/>
              </a:spcBef>
              <a:buFont typeface="Wingdings" panose="05000000000000000000" pitchFamily="2" charset="2"/>
              <a:buChar char="Ø"/>
              <a:defRPr/>
            </a:pPr>
            <a:r>
              <a:rPr lang="en-CA" sz="1600" dirty="0" smtClean="0">
                <a:latin typeface="Arial Narrow" panose="020B0606020202030204" pitchFamily="34" charset="0"/>
              </a:rPr>
              <a:t>Subs. 36(2) </a:t>
            </a:r>
            <a:r>
              <a:rPr lang="en-CA" sz="1600" b="1" dirty="0" smtClean="0">
                <a:latin typeface="Arial Narrow" panose="020B0606020202030204" pitchFamily="34" charset="0"/>
              </a:rPr>
              <a:t>does not require </a:t>
            </a:r>
            <a:r>
              <a:rPr lang="en-CA" sz="1600" b="1" dirty="0">
                <a:latin typeface="Arial Narrow" panose="020B0606020202030204" pitchFamily="34" charset="0"/>
              </a:rPr>
              <a:t>taking every measure imaginable </a:t>
            </a:r>
            <a:r>
              <a:rPr lang="en-CA" sz="1600" dirty="0">
                <a:latin typeface="Arial Narrow" panose="020B0606020202030204" pitchFamily="34" charset="0"/>
              </a:rPr>
              <a:t>and does not allow public servants to use their preferred official language in every </a:t>
            </a:r>
            <a:r>
              <a:rPr lang="en-CA" sz="1600" dirty="0" smtClean="0">
                <a:latin typeface="Arial Narrow" panose="020B0606020202030204" pitchFamily="34" charset="0"/>
              </a:rPr>
              <a:t>situation.</a:t>
            </a:r>
          </a:p>
          <a:p>
            <a:pPr marL="288925" lvl="1" defTabSz="361950" eaLnBrk="1" hangingPunct="1">
              <a:spcBef>
                <a:spcPts val="0"/>
              </a:spcBef>
              <a:buFont typeface="Wingdings" panose="05000000000000000000" pitchFamily="2" charset="2"/>
              <a:buChar char="Ø"/>
              <a:defRPr/>
            </a:pPr>
            <a:endParaRPr lang="en-CA" sz="1600" dirty="0" smtClean="0">
              <a:latin typeface="Arial Narrow" panose="020B0606020202030204" pitchFamily="34" charset="0"/>
            </a:endParaRPr>
          </a:p>
          <a:p>
            <a:pPr marL="288925" lvl="1" defTabSz="361950" eaLnBrk="1" hangingPunct="1">
              <a:spcBef>
                <a:spcPts val="0"/>
              </a:spcBef>
              <a:buFont typeface="Wingdings" panose="05000000000000000000" pitchFamily="2" charset="2"/>
              <a:buChar char="Ø"/>
              <a:defRPr/>
            </a:pPr>
            <a:endParaRPr lang="en-CA" sz="1600" dirty="0">
              <a:latin typeface="Arial Narrow" panose="020B0606020202030204" pitchFamily="34" charset="0"/>
            </a:endParaRPr>
          </a:p>
          <a:p>
            <a:pPr marL="288925" lvl="1" defTabSz="361950" eaLnBrk="1" hangingPunct="1">
              <a:spcBef>
                <a:spcPts val="0"/>
              </a:spcBef>
              <a:buFont typeface="Wingdings" panose="05000000000000000000" pitchFamily="2" charset="2"/>
              <a:buChar char="Ø"/>
              <a:defRPr/>
            </a:pPr>
            <a:r>
              <a:rPr lang="en-US" sz="1600" dirty="0">
                <a:latin typeface="Arial Narrow" panose="020B0606020202030204" pitchFamily="34" charset="0"/>
              </a:rPr>
              <a:t>The </a:t>
            </a:r>
            <a:r>
              <a:rPr lang="en-US" sz="1600" b="1" dirty="0" smtClean="0">
                <a:latin typeface="Arial Narrow" panose="020B0606020202030204" pitchFamily="34" charset="0"/>
              </a:rPr>
              <a:t>bilingual </a:t>
            </a:r>
            <a:r>
              <a:rPr lang="en-US" sz="1600" b="1" dirty="0">
                <a:latin typeface="Arial Narrow" panose="020B0606020202030204" pitchFamily="34" charset="0"/>
              </a:rPr>
              <a:t>nature of the position of an employee </a:t>
            </a:r>
            <a:r>
              <a:rPr lang="en-US" sz="1600" dirty="0">
                <a:latin typeface="Arial Narrow" panose="020B0606020202030204" pitchFamily="34" charset="0"/>
              </a:rPr>
              <a:t>whose duties and tasks require the use of French and English </a:t>
            </a:r>
            <a:r>
              <a:rPr lang="en-US" sz="1600" b="1" dirty="0">
                <a:latin typeface="Arial Narrow" panose="020B0606020202030204" pitchFamily="34" charset="0"/>
              </a:rPr>
              <a:t>is not a factor </a:t>
            </a:r>
            <a:r>
              <a:rPr lang="en-US" sz="1600" dirty="0">
                <a:latin typeface="Arial Narrow" panose="020B0606020202030204" pitchFamily="34" charset="0"/>
              </a:rPr>
              <a:t>relevant </a:t>
            </a:r>
            <a:r>
              <a:rPr lang="en-US" sz="1600" dirty="0" smtClean="0">
                <a:latin typeface="Arial Narrow" panose="020B0606020202030204" pitchFamily="34" charset="0"/>
              </a:rPr>
              <a:t>to the </a:t>
            </a:r>
            <a:r>
              <a:rPr lang="en-US" sz="1600" dirty="0">
                <a:latin typeface="Arial Narrow" panose="020B0606020202030204" pitchFamily="34" charset="0"/>
              </a:rPr>
              <a:t>determination of whether a federal institution has taken reasonable measures</a:t>
            </a:r>
            <a:r>
              <a:rPr lang="en-US" sz="1600" dirty="0" smtClean="0">
                <a:latin typeface="Arial Narrow" panose="020B0606020202030204" pitchFamily="34" charset="0"/>
              </a:rPr>
              <a:t>.</a:t>
            </a:r>
            <a:endParaRPr lang="en-US" sz="1600" dirty="0">
              <a:latin typeface="Arial Narrow" panose="020B0606020202030204" pitchFamily="34" charset="0"/>
            </a:endParaRPr>
          </a:p>
        </p:txBody>
      </p:sp>
      <p:sp>
        <p:nvSpPr>
          <p:cNvPr id="70660" name="Rectangle 15"/>
          <p:cNvSpPr>
            <a:spLocks noGrp="1" noChangeArrowheads="1"/>
          </p:cNvSpPr>
          <p:nvPr>
            <p:ph type="body" sz="half" idx="4294967295"/>
            <p:custDataLst>
              <p:tags r:id="rId2"/>
            </p:custDataLst>
          </p:nvPr>
        </p:nvSpPr>
        <p:spPr>
          <a:xfrm>
            <a:off x="4572000" y="1752600"/>
            <a:ext cx="4114800" cy="4343400"/>
          </a:xfrm>
        </p:spPr>
        <p:txBody>
          <a:bodyPr/>
          <a:lstStyle/>
          <a:p>
            <a:pPr>
              <a:spcBef>
                <a:spcPts val="0"/>
              </a:spcBef>
              <a:buFont typeface="Wingdings" panose="05000000000000000000" pitchFamily="2" charset="2"/>
              <a:buChar char="Ø"/>
            </a:pPr>
            <a:r>
              <a:rPr lang="fr-CA" sz="1600" dirty="0" smtClean="0">
                <a:latin typeface="Arial Narrow" panose="020B0606020202030204" pitchFamily="34" charset="0"/>
              </a:rPr>
              <a:t>Il s’agit d’une </a:t>
            </a:r>
            <a:r>
              <a:rPr lang="fr-CA" sz="1600" b="1" dirty="0" smtClean="0">
                <a:latin typeface="Arial Narrow" panose="020B0606020202030204" pitchFamily="34" charset="0"/>
              </a:rPr>
              <a:t>obligation positive </a:t>
            </a:r>
            <a:r>
              <a:rPr lang="fr-CA" sz="1600" dirty="0" smtClean="0">
                <a:latin typeface="Arial Narrow" panose="020B0606020202030204" pitchFamily="34" charset="0"/>
              </a:rPr>
              <a:t>– l’institution doit prendre des mesures additionnelles pourvu qu’elles soient raisonnables</a:t>
            </a:r>
            <a:r>
              <a:rPr lang="en-CA" sz="1600" dirty="0" smtClean="0">
                <a:latin typeface="Arial Narrow" panose="020B0606020202030204" pitchFamily="34" charset="0"/>
              </a:rPr>
              <a:t>.</a:t>
            </a:r>
          </a:p>
          <a:p>
            <a:pPr>
              <a:spcBef>
                <a:spcPts val="0"/>
              </a:spcBef>
              <a:buFont typeface="Wingdings" panose="05000000000000000000" pitchFamily="2" charset="2"/>
              <a:buChar char="Ø"/>
            </a:pPr>
            <a:endParaRPr lang="en-CA" sz="1600" dirty="0" smtClean="0">
              <a:latin typeface="Arial Narrow" panose="020B0606020202030204" pitchFamily="34" charset="0"/>
            </a:endParaRPr>
          </a:p>
          <a:p>
            <a:pPr>
              <a:spcBef>
                <a:spcPts val="0"/>
              </a:spcBef>
              <a:buFont typeface="Wingdings" panose="05000000000000000000" pitchFamily="2" charset="2"/>
              <a:buChar char="Ø"/>
            </a:pPr>
            <a:endParaRPr lang="en-CA" sz="1200" dirty="0">
              <a:latin typeface="Arial Narrow" panose="020B0606020202030204" pitchFamily="34" charset="0"/>
            </a:endParaRPr>
          </a:p>
          <a:p>
            <a:pPr>
              <a:spcBef>
                <a:spcPts val="0"/>
              </a:spcBef>
              <a:buFont typeface="Wingdings" panose="05000000000000000000" pitchFamily="2" charset="2"/>
              <a:buChar char="Ø"/>
            </a:pPr>
            <a:r>
              <a:rPr lang="en-CA" sz="1600" dirty="0" smtClean="0">
                <a:latin typeface="Arial Narrow" panose="020B0606020202030204" pitchFamily="34" charset="0"/>
              </a:rPr>
              <a:t>L</a:t>
            </a:r>
            <a:r>
              <a:rPr lang="fr-CA" sz="1600" dirty="0" smtClean="0">
                <a:latin typeface="Arial Narrow" panose="020B0606020202030204" pitchFamily="34" charset="0"/>
              </a:rPr>
              <a:t>e </a:t>
            </a:r>
            <a:r>
              <a:rPr lang="fr-CA" sz="1600" dirty="0">
                <a:latin typeface="Arial Narrow" panose="020B0606020202030204" pitchFamily="34" charset="0"/>
              </a:rPr>
              <a:t>paragraphe 36(2) </a:t>
            </a:r>
            <a:r>
              <a:rPr lang="fr-CA" sz="1600" b="1" dirty="0">
                <a:latin typeface="Arial Narrow" panose="020B0606020202030204" pitchFamily="34" charset="0"/>
              </a:rPr>
              <a:t>n’oblige pas la prise de toutes les mesures imaginables </a:t>
            </a:r>
            <a:r>
              <a:rPr lang="fr-CA" sz="1600" dirty="0">
                <a:latin typeface="Arial Narrow" panose="020B0606020202030204" pitchFamily="34" charset="0"/>
              </a:rPr>
              <a:t>et ne permet pas aux fonctionnaires de toujours pouvoir utiliser la langue de travail de leur </a:t>
            </a:r>
            <a:r>
              <a:rPr lang="fr-CA" sz="1600" dirty="0" smtClean="0">
                <a:latin typeface="Arial Narrow" panose="020B0606020202030204" pitchFamily="34" charset="0"/>
              </a:rPr>
              <a:t>choix.</a:t>
            </a:r>
          </a:p>
          <a:p>
            <a:pPr>
              <a:spcBef>
                <a:spcPts val="0"/>
              </a:spcBef>
              <a:buFont typeface="Wingdings" panose="05000000000000000000" pitchFamily="2" charset="2"/>
              <a:buChar char="Ø"/>
            </a:pPr>
            <a:endParaRPr lang="en-CA" sz="1600" dirty="0">
              <a:latin typeface="Arial Narrow" panose="020B0606020202030204" pitchFamily="34" charset="0"/>
            </a:endParaRPr>
          </a:p>
          <a:p>
            <a:pPr>
              <a:spcBef>
                <a:spcPts val="0"/>
              </a:spcBef>
              <a:buFont typeface="Wingdings" panose="05000000000000000000" pitchFamily="2" charset="2"/>
              <a:buChar char="Ø"/>
            </a:pPr>
            <a:r>
              <a:rPr lang="fr-CA" sz="1600" dirty="0" smtClean="0">
                <a:latin typeface="Arial Narrow" panose="020B0606020202030204" pitchFamily="34" charset="0"/>
              </a:rPr>
              <a:t>Le </a:t>
            </a:r>
            <a:r>
              <a:rPr lang="fr-CA" sz="1600" b="1" dirty="0">
                <a:latin typeface="Arial Narrow" panose="020B0606020202030204" pitchFamily="34" charset="0"/>
              </a:rPr>
              <a:t>caractère bilingue du poste d’un employé </a:t>
            </a:r>
            <a:r>
              <a:rPr lang="fr-CA" sz="1600" dirty="0">
                <a:latin typeface="Arial Narrow" panose="020B0606020202030204" pitchFamily="34" charset="0"/>
              </a:rPr>
              <a:t>dont les fonctions et tâches requièrent l’utilisation du français et de l’anglais </a:t>
            </a:r>
            <a:r>
              <a:rPr lang="fr-CA" sz="1600" b="1" dirty="0">
                <a:latin typeface="Arial Narrow" panose="020B0606020202030204" pitchFamily="34" charset="0"/>
              </a:rPr>
              <a:t>ne constitue pas un facteur à </a:t>
            </a:r>
            <a:r>
              <a:rPr lang="fr-CA" sz="1600" b="1" dirty="0" smtClean="0">
                <a:latin typeface="Arial Narrow" panose="020B0606020202030204" pitchFamily="34" charset="0"/>
              </a:rPr>
              <a:t>considérer </a:t>
            </a:r>
            <a:r>
              <a:rPr lang="fr-CA" sz="1600" dirty="0" smtClean="0">
                <a:latin typeface="Arial Narrow" panose="020B0606020202030204" pitchFamily="34" charset="0"/>
              </a:rPr>
              <a:t>pour déterminer si une institution a pris des mesures raisonnables. </a:t>
            </a:r>
            <a:endParaRPr lang="fr-CA" sz="1600" dirty="0">
              <a:latin typeface="Arial Narrow" panose="020B0606020202030204" pitchFamily="34" charset="0"/>
            </a:endParaRPr>
          </a:p>
        </p:txBody>
      </p:sp>
      <p:sp>
        <p:nvSpPr>
          <p:cNvPr id="6" name="Rectangle 13"/>
          <p:cNvSpPr txBox="1">
            <a:spLocks noChangeArrowheads="1"/>
          </p:cNvSpPr>
          <p:nvPr>
            <p:custDataLst>
              <p:tags r:id="rId3"/>
            </p:custDataLst>
          </p:nvPr>
        </p:nvSpPr>
        <p:spPr bwMode="auto">
          <a:xfrm>
            <a:off x="304800" y="838200"/>
            <a:ext cx="40386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361950" marR="0" lvl="0" indent="-361950" algn="l" defTabSz="914400" rtl="0" eaLnBrk="1" fontAlgn="base" latinLnBrk="0" hangingPunct="1">
              <a:lnSpc>
                <a:spcPct val="100000"/>
              </a:lnSpc>
              <a:spcBef>
                <a:spcPct val="0"/>
              </a:spcBef>
              <a:spcAft>
                <a:spcPct val="0"/>
              </a:spcAft>
              <a:buClrTx/>
              <a:buSzTx/>
              <a:buFontTx/>
              <a:buNone/>
              <a:tabLst>
                <a:tab pos="361950" algn="l"/>
                <a:tab pos="4572000" algn="l"/>
              </a:tabLst>
              <a:defRPr/>
            </a:pPr>
            <a:r>
              <a:rPr lang="en-CA" sz="1800" b="1" kern="0" dirty="0" err="1" smtClean="0">
                <a:solidFill>
                  <a:srgbClr val="336600"/>
                </a:solidFill>
                <a:effectLst>
                  <a:outerShdw blurRad="38100" dist="38100" dir="2700000" algn="tl">
                    <a:srgbClr val="C0C0C0"/>
                  </a:outerShdw>
                </a:effectLst>
                <a:latin typeface="+mj-lt"/>
                <a:cs typeface="+mj-cs"/>
              </a:rPr>
              <a:t>Tailleur</a:t>
            </a:r>
            <a:r>
              <a:rPr lang="en-CA" sz="1800" b="1" kern="0" dirty="0" smtClean="0">
                <a:solidFill>
                  <a:srgbClr val="336600"/>
                </a:solidFill>
                <a:effectLst>
                  <a:outerShdw blurRad="38100" dist="38100" dir="2700000" algn="tl">
                    <a:srgbClr val="C0C0C0"/>
                  </a:outerShdw>
                </a:effectLst>
                <a:latin typeface="+mj-lt"/>
                <a:cs typeface="+mj-cs"/>
              </a:rPr>
              <a:t> – Other important points</a:t>
            </a:r>
            <a:endParaRPr kumimoji="0" lang="en-CA" sz="1800" b="0" i="1" u="none" strike="noStrike" kern="0" cap="none" spc="0" normalizeH="0" baseline="0" noProof="0" dirty="0" smtClean="0">
              <a:ln>
                <a:noFill/>
              </a:ln>
              <a:solidFill>
                <a:srgbClr val="336600"/>
              </a:solidFill>
              <a:effectLst/>
              <a:uLnTx/>
              <a:uFillTx/>
              <a:latin typeface="+mj-lt"/>
              <a:cs typeface="+mj-cs"/>
            </a:endParaRPr>
          </a:p>
        </p:txBody>
      </p:sp>
      <p:sp>
        <p:nvSpPr>
          <p:cNvPr id="7" name="Rectangle 6"/>
          <p:cNvSpPr/>
          <p:nvPr/>
        </p:nvSpPr>
        <p:spPr>
          <a:xfrm>
            <a:off x="4572000" y="838200"/>
            <a:ext cx="4343400" cy="533400"/>
          </a:xfrm>
          <a:prstGeom prst="rect">
            <a:avLst/>
          </a:prstGeom>
        </p:spPr>
        <p:txBody>
          <a:bodyPr wrap="square" anchor="ctr">
            <a:noAutofit/>
          </a:bodyPr>
          <a:lstStyle/>
          <a:p>
            <a:pPr>
              <a:tabLst>
                <a:tab pos="355600" algn="l"/>
              </a:tabLst>
            </a:pPr>
            <a:r>
              <a:rPr lang="fr-FR" sz="1800" b="1" dirty="0" smtClean="0">
                <a:solidFill>
                  <a:srgbClr val="336600"/>
                </a:solidFill>
                <a:effectLst>
                  <a:outerShdw blurRad="38100" dist="38100" dir="2700000" algn="tl">
                    <a:srgbClr val="000000">
                      <a:alpha val="43137"/>
                    </a:srgbClr>
                  </a:outerShdw>
                </a:effectLst>
                <a:latin typeface="+mj-lt"/>
              </a:rPr>
              <a:t>Tailleur – Autres points importants</a:t>
            </a:r>
            <a:endParaRPr lang="en-CA" sz="1800" i="1" dirty="0">
              <a:solidFill>
                <a:srgbClr val="336600"/>
              </a:solidFill>
              <a:latin typeface="+mj-lt"/>
            </a:endParaRPr>
          </a:p>
        </p:txBody>
      </p:sp>
    </p:spTree>
    <p:extLst>
      <p:ext uri="{BB962C8B-B14F-4D97-AF65-F5344CB8AC3E}">
        <p14:creationId xmlns:p14="http://schemas.microsoft.com/office/powerpoint/2010/main" val="20097403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14"/>
          <p:cNvSpPr>
            <a:spLocks noGrp="1" noChangeArrowheads="1"/>
          </p:cNvSpPr>
          <p:nvPr>
            <p:ph type="body" sz="half" idx="4294967295"/>
            <p:custDataLst>
              <p:tags r:id="rId1"/>
            </p:custDataLst>
          </p:nvPr>
        </p:nvSpPr>
        <p:spPr>
          <a:xfrm>
            <a:off x="228600" y="1828800"/>
            <a:ext cx="4038600" cy="4105910"/>
          </a:xfrm>
        </p:spPr>
        <p:txBody>
          <a:bodyPr>
            <a:noAutofit/>
          </a:bodyPr>
          <a:lstStyle/>
          <a:p>
            <a:pPr marL="342900" lvl="1" indent="-342900" eaLnBrk="1" hangingPunct="1">
              <a:spcBef>
                <a:spcPts val="0"/>
              </a:spcBef>
              <a:spcAft>
                <a:spcPts val="1200"/>
              </a:spcAft>
              <a:buFont typeface="Wingdings" pitchFamily="2" charset="2"/>
              <a:buChar char="Ø"/>
              <a:defRPr/>
            </a:pPr>
            <a:r>
              <a:rPr lang="en-CA" sz="2000" b="1" dirty="0" smtClean="0">
                <a:latin typeface="Arial Narrow" pitchFamily="34" charset="0"/>
              </a:rPr>
              <a:t>Issues:  </a:t>
            </a:r>
          </a:p>
          <a:p>
            <a:pPr marL="342900" lvl="1" indent="-342900" eaLnBrk="1" hangingPunct="1">
              <a:spcBef>
                <a:spcPts val="0"/>
              </a:spcBef>
              <a:spcAft>
                <a:spcPts val="1200"/>
              </a:spcAft>
              <a:buFont typeface="+mj-lt"/>
              <a:buAutoNum type="arabicParenR"/>
              <a:defRPr/>
            </a:pPr>
            <a:r>
              <a:rPr lang="en-CA" sz="2000" dirty="0" smtClean="0">
                <a:latin typeface="Arial Narrow" pitchFamily="34" charset="0"/>
              </a:rPr>
              <a:t>Does the CRA directive violate Mr. </a:t>
            </a:r>
            <a:r>
              <a:rPr lang="en-CA" sz="2000" dirty="0" err="1" smtClean="0">
                <a:latin typeface="Arial Narrow" pitchFamily="34" charset="0"/>
              </a:rPr>
              <a:t>Tailleur’s</a:t>
            </a:r>
            <a:r>
              <a:rPr lang="en-CA" sz="2000" dirty="0" smtClean="0">
                <a:latin typeface="Arial Narrow" pitchFamily="34" charset="0"/>
              </a:rPr>
              <a:t> right to work in the OL of his choice?</a:t>
            </a:r>
            <a:endParaRPr lang="en-CA" sz="2000" dirty="0" smtClean="0">
              <a:solidFill>
                <a:srgbClr val="FF0000"/>
              </a:solidFill>
              <a:latin typeface="Arial Narrow" pitchFamily="34" charset="0"/>
            </a:endParaRPr>
          </a:p>
          <a:p>
            <a:pPr marL="182563" lvl="1" indent="0" eaLnBrk="1" hangingPunct="1">
              <a:spcBef>
                <a:spcPts val="0"/>
              </a:spcBef>
              <a:spcAft>
                <a:spcPts val="1200"/>
              </a:spcAft>
              <a:buNone/>
              <a:defRPr/>
            </a:pPr>
            <a:r>
              <a:rPr lang="en-CA" sz="2000" dirty="0" smtClean="0">
                <a:solidFill>
                  <a:srgbClr val="FF0000"/>
                </a:solidFill>
                <a:latin typeface="Arial Narrow" pitchFamily="34" charset="0"/>
              </a:rPr>
              <a:t>Answer: NO</a:t>
            </a:r>
          </a:p>
          <a:p>
            <a:pPr marL="357188" lvl="1" indent="-174625" eaLnBrk="1" hangingPunct="1">
              <a:spcBef>
                <a:spcPts val="0"/>
              </a:spcBef>
              <a:spcAft>
                <a:spcPts val="1200"/>
              </a:spcAft>
              <a:buFont typeface="Arial" panose="020B0604020202020204" pitchFamily="34" charset="0"/>
              <a:buChar char="•"/>
              <a:defRPr/>
            </a:pPr>
            <a:r>
              <a:rPr lang="en-CA" sz="2000" dirty="0" smtClean="0">
                <a:solidFill>
                  <a:srgbClr val="FF0000"/>
                </a:solidFill>
                <a:latin typeface="Arial Narrow" pitchFamily="34" charset="0"/>
              </a:rPr>
              <a:t>The </a:t>
            </a:r>
            <a:r>
              <a:rPr lang="en-CA" sz="2000" dirty="0">
                <a:solidFill>
                  <a:srgbClr val="FF0000"/>
                </a:solidFill>
                <a:latin typeface="Arial Narrow" panose="020B0606020202030204" pitchFamily="34" charset="0"/>
              </a:rPr>
              <a:t>evidence shows that the </a:t>
            </a:r>
            <a:r>
              <a:rPr lang="en-CA" sz="2000" dirty="0" smtClean="0">
                <a:solidFill>
                  <a:srgbClr val="FF0000"/>
                </a:solidFill>
                <a:latin typeface="Arial Narrow" panose="020B0606020202030204" pitchFamily="34" charset="0"/>
              </a:rPr>
              <a:t>CRA </a:t>
            </a:r>
            <a:r>
              <a:rPr lang="en-CA" sz="2000" dirty="0">
                <a:solidFill>
                  <a:srgbClr val="FF0000"/>
                </a:solidFill>
                <a:latin typeface="Arial Narrow" panose="020B0606020202030204" pitchFamily="34" charset="0"/>
              </a:rPr>
              <a:t>had taken every reasonable measure to allow Mr. </a:t>
            </a:r>
            <a:r>
              <a:rPr lang="en-CA" sz="2000" dirty="0" err="1">
                <a:solidFill>
                  <a:srgbClr val="FF0000"/>
                </a:solidFill>
                <a:latin typeface="Arial Narrow" panose="020B0606020202030204" pitchFamily="34" charset="0"/>
              </a:rPr>
              <a:t>Tailleur</a:t>
            </a:r>
            <a:r>
              <a:rPr lang="en-CA" sz="2000" dirty="0">
                <a:solidFill>
                  <a:srgbClr val="FF0000"/>
                </a:solidFill>
                <a:latin typeface="Arial Narrow" panose="020B0606020202030204" pitchFamily="34" charset="0"/>
              </a:rPr>
              <a:t> and the rest of its employees to us their preferred official language at work</a:t>
            </a:r>
            <a:r>
              <a:rPr lang="en-CA" sz="2000" dirty="0" smtClean="0">
                <a:solidFill>
                  <a:srgbClr val="FF0000"/>
                </a:solidFill>
                <a:latin typeface="Arial Narrow" panose="020B0606020202030204" pitchFamily="34" charset="0"/>
              </a:rPr>
              <a:t>.</a:t>
            </a:r>
            <a:endParaRPr lang="en-CA" sz="2000" dirty="0">
              <a:solidFill>
                <a:srgbClr val="FF0000"/>
              </a:solidFill>
              <a:latin typeface="Arial Narrow" pitchFamily="34" charset="0"/>
            </a:endParaRPr>
          </a:p>
        </p:txBody>
      </p:sp>
      <p:sp>
        <p:nvSpPr>
          <p:cNvPr id="70660" name="Rectangle 15"/>
          <p:cNvSpPr>
            <a:spLocks noGrp="1" noChangeArrowheads="1"/>
          </p:cNvSpPr>
          <p:nvPr>
            <p:ph type="body" sz="half" idx="4294967295"/>
            <p:custDataLst>
              <p:tags r:id="rId2"/>
            </p:custDataLst>
          </p:nvPr>
        </p:nvSpPr>
        <p:spPr>
          <a:xfrm>
            <a:off x="4724400" y="1828800"/>
            <a:ext cx="4114800" cy="4114800"/>
          </a:xfrm>
        </p:spPr>
        <p:txBody>
          <a:bodyPr>
            <a:normAutofit/>
          </a:bodyPr>
          <a:lstStyle/>
          <a:p>
            <a:pPr>
              <a:spcBef>
                <a:spcPts val="0"/>
              </a:spcBef>
              <a:spcAft>
                <a:spcPts val="1200"/>
              </a:spcAft>
              <a:buFont typeface="Wingdings" panose="05000000000000000000" pitchFamily="2" charset="2"/>
              <a:buChar char="Ø"/>
            </a:pPr>
            <a:r>
              <a:rPr lang="fr-CA" sz="2000" b="1" dirty="0" smtClean="0">
                <a:latin typeface="Arial Narrow" pitchFamily="34" charset="0"/>
              </a:rPr>
              <a:t>Questions: </a:t>
            </a:r>
          </a:p>
          <a:p>
            <a:pPr>
              <a:spcBef>
                <a:spcPts val="0"/>
              </a:spcBef>
              <a:spcAft>
                <a:spcPts val="1200"/>
              </a:spcAft>
              <a:buAutoNum type="arabicParenBoth"/>
            </a:pPr>
            <a:r>
              <a:rPr lang="fr-CA" sz="2000" dirty="0" smtClean="0">
                <a:latin typeface="Arial Narrow" pitchFamily="34" charset="0"/>
              </a:rPr>
              <a:t>La directive de l’ARC viole-t-elle le droit de M. Tailleur de travailler dans la LO de son choix? </a:t>
            </a:r>
          </a:p>
          <a:p>
            <a:pPr marL="182563" indent="0">
              <a:spcBef>
                <a:spcPts val="0"/>
              </a:spcBef>
              <a:spcAft>
                <a:spcPts val="1200"/>
              </a:spcAft>
              <a:buNone/>
            </a:pPr>
            <a:r>
              <a:rPr lang="fr-CA" sz="2000" dirty="0" smtClean="0">
                <a:solidFill>
                  <a:srgbClr val="FF0000"/>
                </a:solidFill>
                <a:latin typeface="Arial Narrow" pitchFamily="34" charset="0"/>
              </a:rPr>
              <a:t>Réponse: NON</a:t>
            </a:r>
          </a:p>
          <a:p>
            <a:pPr marL="357188" indent="-174625">
              <a:spcBef>
                <a:spcPts val="0"/>
              </a:spcBef>
              <a:spcAft>
                <a:spcPts val="1200"/>
              </a:spcAft>
              <a:buFont typeface="Arial" panose="020B0604020202020204" pitchFamily="34" charset="0"/>
              <a:buChar char="•"/>
            </a:pPr>
            <a:r>
              <a:rPr lang="fr-CA" sz="2000" dirty="0" smtClean="0">
                <a:solidFill>
                  <a:srgbClr val="FF0000"/>
                </a:solidFill>
                <a:latin typeface="Arial Narrow" pitchFamily="34" charset="0"/>
              </a:rPr>
              <a:t>La </a:t>
            </a:r>
            <a:r>
              <a:rPr lang="fr-CA" sz="2000" dirty="0">
                <a:solidFill>
                  <a:srgbClr val="FF0000"/>
                </a:solidFill>
                <a:latin typeface="Arial Narrow" pitchFamily="34" charset="0"/>
              </a:rPr>
              <a:t>preuve démontre que l’ARC a pris toutes les mesures raisonnables pour permettre à M. Tailleur et à ses autres employés d’utiliser la langue officielle de leur choix au travail</a:t>
            </a:r>
            <a:r>
              <a:rPr lang="fr-CA" sz="2000" dirty="0" smtClean="0">
                <a:solidFill>
                  <a:srgbClr val="FF0000"/>
                </a:solidFill>
                <a:latin typeface="Arial Narrow" pitchFamily="34" charset="0"/>
              </a:rPr>
              <a:t>.</a:t>
            </a:r>
          </a:p>
        </p:txBody>
      </p:sp>
      <p:sp>
        <p:nvSpPr>
          <p:cNvPr id="6" name="Rectangle 13"/>
          <p:cNvSpPr txBox="1">
            <a:spLocks noChangeArrowheads="1"/>
          </p:cNvSpPr>
          <p:nvPr>
            <p:custDataLst>
              <p:tags r:id="rId3"/>
            </p:custDataLst>
          </p:nvPr>
        </p:nvSpPr>
        <p:spPr bwMode="auto">
          <a:xfrm>
            <a:off x="266700" y="838200"/>
            <a:ext cx="39624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4763" marR="0" lvl="0" indent="-4763" algn="l" defTabSz="914400" rtl="0" eaLnBrk="1" fontAlgn="base" latinLnBrk="0" hangingPunct="1">
              <a:lnSpc>
                <a:spcPct val="100000"/>
              </a:lnSpc>
              <a:spcBef>
                <a:spcPct val="0"/>
              </a:spcBef>
              <a:spcAft>
                <a:spcPct val="0"/>
              </a:spcAft>
              <a:buClrTx/>
              <a:buSzTx/>
              <a:buFontTx/>
              <a:buNone/>
              <a:tabLst>
                <a:tab pos="4572000" algn="l"/>
              </a:tabLst>
              <a:defRPr/>
            </a:pPr>
            <a:r>
              <a:rPr lang="en-CA" sz="1800" b="1" kern="0" dirty="0" err="1" smtClean="0">
                <a:solidFill>
                  <a:srgbClr val="336600"/>
                </a:solidFill>
                <a:effectLst>
                  <a:outerShdw blurRad="38100" dist="38100" dir="2700000" algn="tl">
                    <a:srgbClr val="C0C0C0"/>
                  </a:outerShdw>
                </a:effectLst>
                <a:latin typeface="+mj-lt"/>
                <a:cs typeface="+mj-cs"/>
              </a:rPr>
              <a:t>Tailleur</a:t>
            </a:r>
            <a:r>
              <a:rPr lang="en-CA" sz="1800" b="1" kern="0" dirty="0" smtClean="0">
                <a:solidFill>
                  <a:srgbClr val="336600"/>
                </a:solidFill>
                <a:effectLst>
                  <a:outerShdw blurRad="38100" dist="38100" dir="2700000" algn="tl">
                    <a:srgbClr val="C0C0C0"/>
                  </a:outerShdw>
                </a:effectLst>
                <a:latin typeface="+mj-lt"/>
                <a:cs typeface="+mj-cs"/>
              </a:rPr>
              <a:t> – To get back to the issues at hand…</a:t>
            </a:r>
            <a:endParaRPr kumimoji="0" lang="en-CA" sz="1800" b="0" i="1" u="none" strike="noStrike" kern="0" cap="none" spc="0" normalizeH="0" baseline="0" noProof="0" dirty="0" smtClean="0">
              <a:ln>
                <a:noFill/>
              </a:ln>
              <a:solidFill>
                <a:srgbClr val="336600"/>
              </a:solidFill>
              <a:effectLst/>
              <a:uLnTx/>
              <a:uFillTx/>
              <a:latin typeface="+mj-lt"/>
              <a:cs typeface="+mj-cs"/>
            </a:endParaRPr>
          </a:p>
        </p:txBody>
      </p:sp>
      <p:sp>
        <p:nvSpPr>
          <p:cNvPr id="7" name="Rectangle 6"/>
          <p:cNvSpPr/>
          <p:nvPr/>
        </p:nvSpPr>
        <p:spPr>
          <a:xfrm>
            <a:off x="4724400" y="838200"/>
            <a:ext cx="4114800" cy="533400"/>
          </a:xfrm>
          <a:prstGeom prst="rect">
            <a:avLst/>
          </a:prstGeom>
        </p:spPr>
        <p:txBody>
          <a:bodyPr wrap="square" anchor="ctr">
            <a:noAutofit/>
          </a:bodyPr>
          <a:lstStyle/>
          <a:p>
            <a:pPr>
              <a:tabLst>
                <a:tab pos="355600" algn="l"/>
              </a:tabLst>
            </a:pPr>
            <a:r>
              <a:rPr lang="fr-FR" sz="1800" b="1" dirty="0" smtClean="0">
                <a:solidFill>
                  <a:srgbClr val="336600"/>
                </a:solidFill>
                <a:effectLst>
                  <a:outerShdw blurRad="38100" dist="38100" dir="2700000" algn="tl">
                    <a:srgbClr val="000000">
                      <a:alpha val="43137"/>
                    </a:srgbClr>
                  </a:outerShdw>
                </a:effectLst>
                <a:latin typeface="+mj-lt"/>
              </a:rPr>
              <a:t>Tailleur – En revenant aux questions en jeu…</a:t>
            </a:r>
            <a:endParaRPr lang="en-CA" sz="1800" i="1" dirty="0">
              <a:solidFill>
                <a:srgbClr val="336600"/>
              </a:solidFill>
              <a:latin typeface="+mj-lt"/>
            </a:endParaRPr>
          </a:p>
        </p:txBody>
      </p:sp>
    </p:spTree>
    <p:extLst>
      <p:ext uri="{BB962C8B-B14F-4D97-AF65-F5344CB8AC3E}">
        <p14:creationId xmlns:p14="http://schemas.microsoft.com/office/powerpoint/2010/main" val="36018010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14"/>
          <p:cNvSpPr>
            <a:spLocks noGrp="1" noChangeArrowheads="1"/>
          </p:cNvSpPr>
          <p:nvPr>
            <p:ph type="body" sz="half" idx="4294967295"/>
            <p:custDataLst>
              <p:tags r:id="rId1"/>
            </p:custDataLst>
          </p:nvPr>
        </p:nvSpPr>
        <p:spPr>
          <a:xfrm>
            <a:off x="240748" y="1524000"/>
            <a:ext cx="4128052" cy="4572000"/>
          </a:xfrm>
        </p:spPr>
        <p:txBody>
          <a:bodyPr>
            <a:noAutofit/>
          </a:bodyPr>
          <a:lstStyle/>
          <a:p>
            <a:pPr marL="342900" lvl="1" indent="-342900" eaLnBrk="1" hangingPunct="1">
              <a:spcBef>
                <a:spcPts val="0"/>
              </a:spcBef>
              <a:spcAft>
                <a:spcPts val="1200"/>
              </a:spcAft>
              <a:buFont typeface="Wingdings" pitchFamily="2" charset="2"/>
              <a:buChar char="Ø"/>
              <a:defRPr/>
            </a:pPr>
            <a:r>
              <a:rPr lang="en-CA" sz="2000" b="1" dirty="0" smtClean="0">
                <a:latin typeface="Arial Narrow" pitchFamily="34" charset="0"/>
              </a:rPr>
              <a:t>Issues:  </a:t>
            </a:r>
          </a:p>
          <a:p>
            <a:pPr marL="342900" lvl="1" indent="-342900" eaLnBrk="1" hangingPunct="1">
              <a:spcBef>
                <a:spcPts val="0"/>
              </a:spcBef>
              <a:spcAft>
                <a:spcPts val="1200"/>
              </a:spcAft>
              <a:buFont typeface="+mj-lt"/>
              <a:buAutoNum type="arabicParenR" startAt="2"/>
              <a:defRPr/>
            </a:pPr>
            <a:r>
              <a:rPr lang="en-CA" sz="2000" dirty="0" smtClean="0">
                <a:latin typeface="Arial Narrow" pitchFamily="34" charset="0"/>
              </a:rPr>
              <a:t>Is the directive necessary to respect the public’s rights under part IV, as argued by the CRA?</a:t>
            </a:r>
          </a:p>
          <a:p>
            <a:pPr marL="182563" lvl="1" indent="0" eaLnBrk="1" hangingPunct="1">
              <a:spcBef>
                <a:spcPts val="0"/>
              </a:spcBef>
              <a:spcAft>
                <a:spcPts val="1200"/>
              </a:spcAft>
              <a:buNone/>
              <a:defRPr/>
            </a:pPr>
            <a:r>
              <a:rPr lang="en-CA" sz="2000" dirty="0" smtClean="0">
                <a:solidFill>
                  <a:srgbClr val="FF0000"/>
                </a:solidFill>
                <a:latin typeface="Arial Narrow" panose="020B0606020202030204" pitchFamily="34" charset="0"/>
              </a:rPr>
              <a:t>Answer: YES</a:t>
            </a:r>
          </a:p>
          <a:p>
            <a:pPr marL="357188" lvl="1" indent="-174625" eaLnBrk="1" hangingPunct="1">
              <a:spcBef>
                <a:spcPts val="0"/>
              </a:spcBef>
              <a:spcAft>
                <a:spcPts val="1200"/>
              </a:spcAft>
              <a:buFont typeface="Arial" panose="020B0604020202020204" pitchFamily="34" charset="0"/>
              <a:buChar char="•"/>
              <a:defRPr/>
            </a:pPr>
            <a:r>
              <a:rPr lang="en-CA" sz="2000" dirty="0" smtClean="0">
                <a:solidFill>
                  <a:srgbClr val="FF0000"/>
                </a:solidFill>
                <a:latin typeface="Arial Narrow" panose="020B0606020202030204" pitchFamily="34" charset="0"/>
              </a:rPr>
              <a:t>The </a:t>
            </a:r>
            <a:r>
              <a:rPr lang="en-CA" sz="2000" dirty="0">
                <a:solidFill>
                  <a:srgbClr val="FF0000"/>
                </a:solidFill>
                <a:latin typeface="Arial Narrow" panose="020B0606020202030204" pitchFamily="34" charset="0"/>
              </a:rPr>
              <a:t>directive is necessary to allow the CRA to </a:t>
            </a:r>
            <a:r>
              <a:rPr lang="en-CA" sz="2000" dirty="0" smtClean="0">
                <a:solidFill>
                  <a:srgbClr val="FF0000"/>
                </a:solidFill>
                <a:latin typeface="Arial Narrow" panose="020B0606020202030204" pitchFamily="34" charset="0"/>
              </a:rPr>
              <a:t>provide </a:t>
            </a:r>
            <a:r>
              <a:rPr lang="en-CA" sz="2000" dirty="0">
                <a:solidFill>
                  <a:srgbClr val="FF0000"/>
                </a:solidFill>
                <a:latin typeface="Arial Narrow" panose="020B0606020202030204" pitchFamily="34" charset="0"/>
              </a:rPr>
              <a:t>service of </a:t>
            </a:r>
            <a:r>
              <a:rPr lang="en-CA" sz="2000" b="1" dirty="0">
                <a:solidFill>
                  <a:srgbClr val="FF0000"/>
                </a:solidFill>
                <a:latin typeface="Arial Narrow" panose="020B0606020202030204" pitchFamily="34" charset="0"/>
              </a:rPr>
              <a:t>equal quality </a:t>
            </a:r>
            <a:r>
              <a:rPr lang="en-CA" sz="2000" dirty="0">
                <a:solidFill>
                  <a:srgbClr val="FF0000"/>
                </a:solidFill>
                <a:latin typeface="Arial Narrow" panose="020B0606020202030204" pitchFamily="34" charset="0"/>
              </a:rPr>
              <a:t>to English-speaking and French-speaking taxpayers in accordance with part IV</a:t>
            </a:r>
            <a:r>
              <a:rPr lang="en-CA" sz="2000" dirty="0" smtClean="0">
                <a:solidFill>
                  <a:srgbClr val="FF0000"/>
                </a:solidFill>
                <a:latin typeface="Arial Narrow" panose="020B0606020202030204" pitchFamily="34" charset="0"/>
              </a:rPr>
              <a:t>.</a:t>
            </a:r>
          </a:p>
          <a:p>
            <a:pPr marL="357188" lvl="1" indent="-174625" eaLnBrk="1" hangingPunct="1">
              <a:spcBef>
                <a:spcPts val="0"/>
              </a:spcBef>
              <a:spcAft>
                <a:spcPts val="1200"/>
              </a:spcAft>
              <a:buFont typeface="Arial" panose="020B0604020202020204" pitchFamily="34" charset="0"/>
              <a:buChar char="•"/>
              <a:defRPr/>
            </a:pPr>
            <a:r>
              <a:rPr lang="en-CA" sz="2000" dirty="0" smtClean="0">
                <a:solidFill>
                  <a:srgbClr val="FF0000"/>
                </a:solidFill>
                <a:latin typeface="Arial Narrow" panose="020B0606020202030204" pitchFamily="34" charset="0"/>
              </a:rPr>
              <a:t>There is a clearly demonstrated conflict with part IV.</a:t>
            </a:r>
          </a:p>
        </p:txBody>
      </p:sp>
      <p:sp>
        <p:nvSpPr>
          <p:cNvPr id="70660" name="Rectangle 15"/>
          <p:cNvSpPr>
            <a:spLocks noGrp="1" noChangeArrowheads="1"/>
          </p:cNvSpPr>
          <p:nvPr>
            <p:ph type="body" sz="half" idx="4294967295"/>
            <p:custDataLst>
              <p:tags r:id="rId2"/>
            </p:custDataLst>
          </p:nvPr>
        </p:nvSpPr>
        <p:spPr>
          <a:xfrm>
            <a:off x="4495800" y="1517904"/>
            <a:ext cx="4343400" cy="4578096"/>
          </a:xfrm>
        </p:spPr>
        <p:txBody>
          <a:bodyPr>
            <a:normAutofit/>
          </a:bodyPr>
          <a:lstStyle/>
          <a:p>
            <a:pPr>
              <a:spcBef>
                <a:spcPts val="0"/>
              </a:spcBef>
              <a:spcAft>
                <a:spcPts val="1200"/>
              </a:spcAft>
              <a:buFont typeface="Wingdings" panose="05000000000000000000" pitchFamily="2" charset="2"/>
              <a:buChar char="Ø"/>
            </a:pPr>
            <a:r>
              <a:rPr lang="fr-CA" sz="2000" b="1" dirty="0" smtClean="0">
                <a:latin typeface="Arial Narrow" pitchFamily="34" charset="0"/>
              </a:rPr>
              <a:t>Questions : </a:t>
            </a:r>
          </a:p>
          <a:p>
            <a:pPr>
              <a:spcBef>
                <a:spcPts val="0"/>
              </a:spcBef>
              <a:spcAft>
                <a:spcPts val="1200"/>
              </a:spcAft>
              <a:buFont typeface="Wingdings" panose="05000000000000000000" pitchFamily="2" charset="2"/>
              <a:buAutoNum type="arabicParenBoth" startAt="2"/>
            </a:pPr>
            <a:r>
              <a:rPr lang="fr-CA" sz="2000" dirty="0" smtClean="0">
                <a:latin typeface="Arial Narrow" pitchFamily="34" charset="0"/>
              </a:rPr>
              <a:t>La </a:t>
            </a:r>
            <a:r>
              <a:rPr lang="fr-CA" sz="2000" dirty="0">
                <a:latin typeface="Arial Narrow" pitchFamily="34" charset="0"/>
              </a:rPr>
              <a:t>directive est-elle nécessaire pour respecter les droits du public en vertu de la partie IV, tel qu’argumenté par l’ARC?</a:t>
            </a:r>
          </a:p>
          <a:p>
            <a:pPr marL="182563" indent="0">
              <a:spcBef>
                <a:spcPts val="0"/>
              </a:spcBef>
              <a:spcAft>
                <a:spcPts val="1200"/>
              </a:spcAft>
              <a:buNone/>
            </a:pPr>
            <a:r>
              <a:rPr lang="fr-CA" sz="2000" dirty="0" smtClean="0">
                <a:solidFill>
                  <a:srgbClr val="FF0000"/>
                </a:solidFill>
                <a:latin typeface="Arial Narrow" pitchFamily="34" charset="0"/>
              </a:rPr>
              <a:t>Réponse</a:t>
            </a:r>
            <a:r>
              <a:rPr lang="fr-CA" sz="2000" dirty="0">
                <a:solidFill>
                  <a:srgbClr val="FF0000"/>
                </a:solidFill>
                <a:latin typeface="Arial Narrow" pitchFamily="34" charset="0"/>
              </a:rPr>
              <a:t>: OUI</a:t>
            </a:r>
          </a:p>
          <a:p>
            <a:pPr marL="357188" indent="-174625">
              <a:spcBef>
                <a:spcPts val="0"/>
              </a:spcBef>
              <a:buFont typeface="Arial" panose="020B0604020202020204" pitchFamily="34" charset="0"/>
              <a:buChar char="•"/>
            </a:pPr>
            <a:r>
              <a:rPr lang="fr-CA" sz="2000" dirty="0" smtClean="0">
                <a:solidFill>
                  <a:srgbClr val="FF0000"/>
                </a:solidFill>
                <a:latin typeface="Arial Narrow" pitchFamily="34" charset="0"/>
              </a:rPr>
              <a:t>La </a:t>
            </a:r>
            <a:r>
              <a:rPr lang="fr-CA" sz="2000" dirty="0">
                <a:solidFill>
                  <a:srgbClr val="FF0000"/>
                </a:solidFill>
                <a:latin typeface="Arial Narrow" pitchFamily="34" charset="0"/>
              </a:rPr>
              <a:t>directive est nécessaire afin de permettre à l’ARC d’assurer un </a:t>
            </a:r>
            <a:r>
              <a:rPr lang="fr-CA" sz="2000" b="1" dirty="0">
                <a:solidFill>
                  <a:srgbClr val="FF0000"/>
                </a:solidFill>
                <a:latin typeface="Arial Narrow" pitchFamily="34" charset="0"/>
              </a:rPr>
              <a:t>service de qualité égale </a:t>
            </a:r>
            <a:r>
              <a:rPr lang="fr-CA" sz="2000" dirty="0">
                <a:solidFill>
                  <a:srgbClr val="FF0000"/>
                </a:solidFill>
                <a:latin typeface="Arial Narrow" pitchFamily="34" charset="0"/>
              </a:rPr>
              <a:t>aux contribuables anglophones et francophones en conformité avec la </a:t>
            </a:r>
            <a:r>
              <a:rPr lang="fr-CA" sz="2000" dirty="0" smtClean="0">
                <a:solidFill>
                  <a:srgbClr val="FF0000"/>
                </a:solidFill>
                <a:latin typeface="Arial Narrow" pitchFamily="34" charset="0"/>
              </a:rPr>
              <a:t>partie IV.</a:t>
            </a:r>
          </a:p>
          <a:p>
            <a:pPr marL="357188" indent="-174625">
              <a:spcBef>
                <a:spcPts val="0"/>
              </a:spcBef>
              <a:buFont typeface="Arial" panose="020B0604020202020204" pitchFamily="34" charset="0"/>
              <a:buChar char="•"/>
            </a:pPr>
            <a:endParaRPr lang="en-CA" sz="2000" dirty="0" smtClean="0">
              <a:solidFill>
                <a:srgbClr val="FF0000"/>
              </a:solidFill>
              <a:latin typeface="Arial Narrow" pitchFamily="34" charset="0"/>
            </a:endParaRPr>
          </a:p>
          <a:p>
            <a:pPr marL="357188" indent="-174625">
              <a:spcBef>
                <a:spcPts val="0"/>
              </a:spcBef>
              <a:buFont typeface="Arial" panose="020B0604020202020204" pitchFamily="34" charset="0"/>
              <a:buChar char="•"/>
            </a:pPr>
            <a:r>
              <a:rPr lang="fr-CA" sz="2000" dirty="0" smtClean="0">
                <a:solidFill>
                  <a:srgbClr val="FF0000"/>
                </a:solidFill>
                <a:latin typeface="Arial Narrow" pitchFamily="34" charset="0"/>
              </a:rPr>
              <a:t>Existence d’un conflit clairement démontré avec la partie </a:t>
            </a:r>
            <a:r>
              <a:rPr lang="en-CA" sz="2000" dirty="0" smtClean="0">
                <a:solidFill>
                  <a:srgbClr val="FF0000"/>
                </a:solidFill>
                <a:latin typeface="Arial Narrow" pitchFamily="34" charset="0"/>
              </a:rPr>
              <a:t>IV.</a:t>
            </a:r>
          </a:p>
          <a:p>
            <a:pPr marL="0" indent="0">
              <a:spcBef>
                <a:spcPts val="0"/>
              </a:spcBef>
              <a:buNone/>
            </a:pPr>
            <a:endParaRPr lang="fr-CA" sz="2000" dirty="0" smtClean="0">
              <a:solidFill>
                <a:srgbClr val="FF0000"/>
              </a:solidFill>
              <a:latin typeface="Arial Narrow" pitchFamily="34" charset="0"/>
            </a:endParaRPr>
          </a:p>
        </p:txBody>
      </p:sp>
      <p:sp>
        <p:nvSpPr>
          <p:cNvPr id="8" name="Rectangle 13"/>
          <p:cNvSpPr txBox="1">
            <a:spLocks noChangeArrowheads="1"/>
          </p:cNvSpPr>
          <p:nvPr>
            <p:custDataLst>
              <p:tags r:id="rId3"/>
            </p:custDataLst>
          </p:nvPr>
        </p:nvSpPr>
        <p:spPr bwMode="auto">
          <a:xfrm>
            <a:off x="266700" y="838200"/>
            <a:ext cx="39624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4763" marR="0" lvl="0" indent="-4763" algn="l" defTabSz="914400" rtl="0" eaLnBrk="1" fontAlgn="base" latinLnBrk="0" hangingPunct="1">
              <a:lnSpc>
                <a:spcPct val="100000"/>
              </a:lnSpc>
              <a:spcBef>
                <a:spcPct val="0"/>
              </a:spcBef>
              <a:spcAft>
                <a:spcPct val="0"/>
              </a:spcAft>
              <a:buClrTx/>
              <a:buSzTx/>
              <a:buFontTx/>
              <a:buNone/>
              <a:tabLst>
                <a:tab pos="4572000" algn="l"/>
              </a:tabLst>
              <a:defRPr/>
            </a:pPr>
            <a:r>
              <a:rPr lang="en-CA" sz="1800" b="1" kern="0" dirty="0" err="1" smtClean="0">
                <a:solidFill>
                  <a:srgbClr val="336600"/>
                </a:solidFill>
                <a:effectLst>
                  <a:outerShdw blurRad="38100" dist="38100" dir="2700000" algn="tl">
                    <a:srgbClr val="C0C0C0"/>
                  </a:outerShdw>
                </a:effectLst>
                <a:latin typeface="+mj-lt"/>
                <a:cs typeface="+mj-cs"/>
              </a:rPr>
              <a:t>Tailleur</a:t>
            </a:r>
            <a:r>
              <a:rPr lang="en-CA" sz="1800" b="1" kern="0" dirty="0" smtClean="0">
                <a:solidFill>
                  <a:srgbClr val="336600"/>
                </a:solidFill>
                <a:effectLst>
                  <a:outerShdw blurRad="38100" dist="38100" dir="2700000" algn="tl">
                    <a:srgbClr val="C0C0C0"/>
                  </a:outerShdw>
                </a:effectLst>
                <a:latin typeface="+mj-lt"/>
                <a:cs typeface="+mj-cs"/>
              </a:rPr>
              <a:t> – To get back to the issues at hand…(cont.)</a:t>
            </a:r>
            <a:endParaRPr kumimoji="0" lang="en-CA" sz="1800" b="0" i="1" u="none" strike="noStrike" kern="0" cap="none" spc="0" normalizeH="0" baseline="0" noProof="0" dirty="0" smtClean="0">
              <a:ln>
                <a:noFill/>
              </a:ln>
              <a:solidFill>
                <a:srgbClr val="336600"/>
              </a:solidFill>
              <a:effectLst/>
              <a:uLnTx/>
              <a:uFillTx/>
              <a:latin typeface="+mj-lt"/>
              <a:cs typeface="+mj-cs"/>
            </a:endParaRPr>
          </a:p>
        </p:txBody>
      </p:sp>
      <p:sp>
        <p:nvSpPr>
          <p:cNvPr id="9" name="Rectangle 8"/>
          <p:cNvSpPr/>
          <p:nvPr/>
        </p:nvSpPr>
        <p:spPr>
          <a:xfrm>
            <a:off x="4724400" y="838200"/>
            <a:ext cx="4114800" cy="533400"/>
          </a:xfrm>
          <a:prstGeom prst="rect">
            <a:avLst/>
          </a:prstGeom>
        </p:spPr>
        <p:txBody>
          <a:bodyPr wrap="square" anchor="ctr">
            <a:noAutofit/>
          </a:bodyPr>
          <a:lstStyle/>
          <a:p>
            <a:pPr>
              <a:tabLst>
                <a:tab pos="355600" algn="l"/>
              </a:tabLst>
            </a:pPr>
            <a:r>
              <a:rPr lang="fr-FR" sz="1800" b="1" dirty="0" smtClean="0">
                <a:solidFill>
                  <a:srgbClr val="336600"/>
                </a:solidFill>
                <a:effectLst>
                  <a:outerShdw blurRad="38100" dist="38100" dir="2700000" algn="tl">
                    <a:srgbClr val="000000">
                      <a:alpha val="43137"/>
                    </a:srgbClr>
                  </a:outerShdw>
                </a:effectLst>
                <a:latin typeface="+mj-lt"/>
              </a:rPr>
              <a:t>Tailleur – En revenant aux questions en jeu…(suite)</a:t>
            </a:r>
            <a:endParaRPr lang="en-CA" sz="1800" i="1" dirty="0">
              <a:solidFill>
                <a:srgbClr val="336600"/>
              </a:solidFill>
              <a:latin typeface="+mj-lt"/>
            </a:endParaRPr>
          </a:p>
        </p:txBody>
      </p:sp>
    </p:spTree>
    <p:extLst>
      <p:ext uri="{BB962C8B-B14F-4D97-AF65-F5344CB8AC3E}">
        <p14:creationId xmlns:p14="http://schemas.microsoft.com/office/powerpoint/2010/main" val="22163816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14"/>
          <p:cNvSpPr>
            <a:spLocks noGrp="1" noChangeArrowheads="1"/>
          </p:cNvSpPr>
          <p:nvPr>
            <p:ph type="body" sz="half" idx="4294967295"/>
            <p:custDataLst>
              <p:tags r:id="rId1"/>
            </p:custDataLst>
          </p:nvPr>
        </p:nvSpPr>
        <p:spPr>
          <a:xfrm>
            <a:off x="304800" y="2209800"/>
            <a:ext cx="3962400" cy="2895600"/>
          </a:xfrm>
        </p:spPr>
        <p:txBody>
          <a:bodyPr/>
          <a:lstStyle/>
          <a:p>
            <a:pPr marL="468312" indent="-285750">
              <a:spcBef>
                <a:spcPts val="0"/>
              </a:spcBef>
              <a:buFont typeface="Wingdings" panose="05000000000000000000" pitchFamily="2" charset="2"/>
              <a:buChar char="Ø"/>
            </a:pPr>
            <a:r>
              <a:rPr lang="en-CA" dirty="0" smtClean="0">
                <a:latin typeface="Arial Narrow" panose="020B0606020202030204" pitchFamily="34" charset="0"/>
              </a:rPr>
              <a:t>Mr. </a:t>
            </a:r>
            <a:r>
              <a:rPr lang="en-CA" dirty="0" err="1" smtClean="0">
                <a:latin typeface="Arial Narrow" panose="020B0606020202030204" pitchFamily="34" charset="0"/>
              </a:rPr>
              <a:t>Tailleur’s</a:t>
            </a:r>
            <a:r>
              <a:rPr lang="en-CA" dirty="0" smtClean="0">
                <a:latin typeface="Arial Narrow" panose="020B0606020202030204" pitchFamily="34" charset="0"/>
              </a:rPr>
              <a:t> application is dismissed.</a:t>
            </a:r>
          </a:p>
          <a:p>
            <a:pPr marL="468312" indent="-285750">
              <a:spcBef>
                <a:spcPts val="0"/>
              </a:spcBef>
              <a:buFont typeface="Wingdings" panose="05000000000000000000" pitchFamily="2" charset="2"/>
              <a:buChar char="Ø"/>
            </a:pPr>
            <a:endParaRPr lang="en-CA" dirty="0">
              <a:latin typeface="Arial Narrow" panose="020B0606020202030204" pitchFamily="34" charset="0"/>
            </a:endParaRPr>
          </a:p>
          <a:p>
            <a:pPr marL="468312" lvl="1">
              <a:spcBef>
                <a:spcPts val="0"/>
              </a:spcBef>
              <a:buFont typeface="Wingdings" panose="05000000000000000000" pitchFamily="2" charset="2"/>
              <a:buChar char="Ø"/>
            </a:pPr>
            <a:r>
              <a:rPr lang="en-CA" sz="2400" dirty="0">
                <a:latin typeface="Arial Narrow" panose="020B0606020202030204" pitchFamily="34" charset="0"/>
              </a:rPr>
              <a:t>The Federal Court decision was </a:t>
            </a:r>
            <a:r>
              <a:rPr lang="en-CA" sz="2400" b="1" dirty="0">
                <a:latin typeface="Arial Narrow" panose="020B0606020202030204" pitchFamily="34" charset="0"/>
              </a:rPr>
              <a:t>not</a:t>
            </a:r>
            <a:r>
              <a:rPr lang="en-CA" sz="2400" dirty="0">
                <a:latin typeface="Arial Narrow" panose="020B0606020202030204" pitchFamily="34" charset="0"/>
              </a:rPr>
              <a:t> appealed</a:t>
            </a:r>
            <a:r>
              <a:rPr lang="en-CA" sz="2400" dirty="0" smtClean="0">
                <a:latin typeface="Arial Narrow" panose="020B0606020202030204" pitchFamily="34" charset="0"/>
              </a:rPr>
              <a:t>.</a:t>
            </a:r>
            <a:endParaRPr lang="en-CA" sz="2400" b="1" i="1" dirty="0">
              <a:latin typeface="Arial Narrow" pitchFamily="34" charset="0"/>
            </a:endParaRPr>
          </a:p>
        </p:txBody>
      </p:sp>
      <p:sp>
        <p:nvSpPr>
          <p:cNvPr id="70660" name="Rectangle 15"/>
          <p:cNvSpPr>
            <a:spLocks noGrp="1" noChangeArrowheads="1"/>
          </p:cNvSpPr>
          <p:nvPr>
            <p:ph type="body" sz="half" idx="4294967295"/>
            <p:custDataLst>
              <p:tags r:id="rId2"/>
            </p:custDataLst>
          </p:nvPr>
        </p:nvSpPr>
        <p:spPr>
          <a:xfrm>
            <a:off x="4648200" y="2209800"/>
            <a:ext cx="4038600" cy="2895600"/>
          </a:xfrm>
        </p:spPr>
        <p:txBody>
          <a:bodyPr/>
          <a:lstStyle/>
          <a:p>
            <a:pPr>
              <a:spcBef>
                <a:spcPts val="0"/>
              </a:spcBef>
              <a:buFont typeface="Wingdings" panose="05000000000000000000" pitchFamily="2" charset="2"/>
              <a:buChar char="Ø"/>
            </a:pPr>
            <a:r>
              <a:rPr lang="fr-CA" dirty="0" smtClean="0">
                <a:latin typeface="Arial Narrow" pitchFamily="34" charset="0"/>
              </a:rPr>
              <a:t>Le recours de M. Tailleur est rejeté.</a:t>
            </a:r>
          </a:p>
          <a:p>
            <a:pPr>
              <a:spcBef>
                <a:spcPts val="0"/>
              </a:spcBef>
              <a:buFont typeface="Wingdings" panose="05000000000000000000" pitchFamily="2" charset="2"/>
              <a:buChar char="Ø"/>
            </a:pPr>
            <a:endParaRPr lang="fr-CA" dirty="0">
              <a:latin typeface="Arial Narrow" pitchFamily="34" charset="0"/>
            </a:endParaRPr>
          </a:p>
          <a:p>
            <a:pPr>
              <a:spcBef>
                <a:spcPts val="0"/>
              </a:spcBef>
              <a:buFont typeface="Wingdings" panose="05000000000000000000" pitchFamily="2" charset="2"/>
              <a:buChar char="Ø"/>
            </a:pPr>
            <a:r>
              <a:rPr lang="fr-CA" dirty="0">
                <a:latin typeface="Arial Narrow" pitchFamily="34" charset="0"/>
              </a:rPr>
              <a:t>La décision de la Cour fédérale n’a </a:t>
            </a:r>
            <a:r>
              <a:rPr lang="fr-CA" b="1" dirty="0">
                <a:latin typeface="Arial Narrow" pitchFamily="34" charset="0"/>
              </a:rPr>
              <a:t>pas</a:t>
            </a:r>
            <a:r>
              <a:rPr lang="fr-CA" dirty="0">
                <a:latin typeface="Arial Narrow" pitchFamily="34" charset="0"/>
              </a:rPr>
              <a:t> été portée en appel.</a:t>
            </a:r>
            <a:endParaRPr lang="en-CA" dirty="0">
              <a:latin typeface="Arial Narrow" panose="020B0606020202030204" pitchFamily="34" charset="0"/>
            </a:endParaRPr>
          </a:p>
          <a:p>
            <a:pPr marL="0" indent="0">
              <a:spcBef>
                <a:spcPts val="0"/>
              </a:spcBef>
              <a:buNone/>
            </a:pPr>
            <a:endParaRPr lang="fr-CA" sz="1800" dirty="0">
              <a:latin typeface="Arial Narrow" pitchFamily="34" charset="0"/>
            </a:endParaRPr>
          </a:p>
        </p:txBody>
      </p:sp>
      <p:sp>
        <p:nvSpPr>
          <p:cNvPr id="6" name="Rectangle 13"/>
          <p:cNvSpPr txBox="1">
            <a:spLocks noChangeArrowheads="1"/>
          </p:cNvSpPr>
          <p:nvPr>
            <p:custDataLst>
              <p:tags r:id="rId3"/>
            </p:custDataLst>
          </p:nvPr>
        </p:nvSpPr>
        <p:spPr bwMode="auto">
          <a:xfrm>
            <a:off x="457200" y="838200"/>
            <a:ext cx="38862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361950" marR="0" lvl="0" indent="-361950" algn="l" defTabSz="914400" rtl="0" eaLnBrk="1" fontAlgn="base" latinLnBrk="0" hangingPunct="1">
              <a:lnSpc>
                <a:spcPct val="100000"/>
              </a:lnSpc>
              <a:spcBef>
                <a:spcPct val="0"/>
              </a:spcBef>
              <a:spcAft>
                <a:spcPct val="0"/>
              </a:spcAft>
              <a:buClrTx/>
              <a:buSzTx/>
              <a:buFontTx/>
              <a:buNone/>
              <a:tabLst>
                <a:tab pos="361950" algn="l"/>
                <a:tab pos="4572000" algn="l"/>
              </a:tabLst>
              <a:defRPr/>
            </a:pPr>
            <a:r>
              <a:rPr lang="en-CA" sz="2000" b="1" kern="0" dirty="0" err="1" smtClean="0">
                <a:solidFill>
                  <a:srgbClr val="336600"/>
                </a:solidFill>
                <a:effectLst>
                  <a:outerShdw blurRad="38100" dist="38100" dir="2700000" algn="tl">
                    <a:srgbClr val="C0C0C0"/>
                  </a:outerShdw>
                </a:effectLst>
                <a:latin typeface="+mj-lt"/>
                <a:cs typeface="+mj-cs"/>
              </a:rPr>
              <a:t>Tailleur</a:t>
            </a:r>
            <a:r>
              <a:rPr lang="en-CA" sz="2000" b="1" kern="0" dirty="0">
                <a:solidFill>
                  <a:srgbClr val="336600"/>
                </a:solidFill>
                <a:effectLst>
                  <a:outerShdw blurRad="38100" dist="38100" dir="2700000" algn="tl">
                    <a:srgbClr val="C0C0C0"/>
                  </a:outerShdw>
                </a:effectLst>
                <a:latin typeface="+mj-lt"/>
                <a:cs typeface="+mj-cs"/>
              </a:rPr>
              <a:t> </a:t>
            </a:r>
            <a:r>
              <a:rPr lang="en-CA" sz="2000" b="1" kern="0" dirty="0" smtClean="0">
                <a:solidFill>
                  <a:srgbClr val="336600"/>
                </a:solidFill>
                <a:effectLst>
                  <a:outerShdw blurRad="38100" dist="38100" dir="2700000" algn="tl">
                    <a:srgbClr val="C0C0C0"/>
                  </a:outerShdw>
                </a:effectLst>
                <a:latin typeface="+mj-lt"/>
                <a:cs typeface="+mj-cs"/>
              </a:rPr>
              <a:t>– The Result</a:t>
            </a:r>
            <a:endParaRPr kumimoji="0" lang="en-CA" sz="2000" b="0" i="1" u="none" strike="noStrike" kern="0" cap="none" spc="0" normalizeH="0" baseline="0" noProof="0" dirty="0" smtClean="0">
              <a:ln>
                <a:noFill/>
              </a:ln>
              <a:solidFill>
                <a:srgbClr val="336600"/>
              </a:solidFill>
              <a:effectLst/>
              <a:uLnTx/>
              <a:uFillTx/>
              <a:latin typeface="+mj-lt"/>
              <a:cs typeface="+mj-cs"/>
            </a:endParaRPr>
          </a:p>
        </p:txBody>
      </p:sp>
      <p:sp>
        <p:nvSpPr>
          <p:cNvPr id="7" name="Rectangle 6"/>
          <p:cNvSpPr/>
          <p:nvPr/>
        </p:nvSpPr>
        <p:spPr>
          <a:xfrm>
            <a:off x="4800600" y="838200"/>
            <a:ext cx="4114800" cy="533400"/>
          </a:xfrm>
          <a:prstGeom prst="rect">
            <a:avLst/>
          </a:prstGeom>
        </p:spPr>
        <p:txBody>
          <a:bodyPr wrap="square" anchor="ctr">
            <a:noAutofit/>
          </a:bodyPr>
          <a:lstStyle/>
          <a:p>
            <a:pPr>
              <a:tabLst>
                <a:tab pos="355600" algn="l"/>
              </a:tabLst>
            </a:pPr>
            <a:r>
              <a:rPr lang="fr-FR" sz="2000" b="1" dirty="0" smtClean="0">
                <a:solidFill>
                  <a:srgbClr val="336600"/>
                </a:solidFill>
                <a:effectLst>
                  <a:outerShdw blurRad="38100" dist="38100" dir="2700000" algn="tl">
                    <a:srgbClr val="000000">
                      <a:alpha val="43137"/>
                    </a:srgbClr>
                  </a:outerShdw>
                </a:effectLst>
                <a:latin typeface="+mj-lt"/>
              </a:rPr>
              <a:t>Tailleur – Le résultat</a:t>
            </a:r>
            <a:endParaRPr lang="en-CA" sz="2000" i="1" dirty="0">
              <a:solidFill>
                <a:srgbClr val="336600"/>
              </a:solidFill>
              <a:latin typeface="+mj-lt"/>
            </a:endParaRPr>
          </a:p>
        </p:txBody>
      </p:sp>
    </p:spTree>
    <p:extLst>
      <p:ext uri="{BB962C8B-B14F-4D97-AF65-F5344CB8AC3E}">
        <p14:creationId xmlns:p14="http://schemas.microsoft.com/office/powerpoint/2010/main" val="25269716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14"/>
          <p:cNvSpPr>
            <a:spLocks noGrp="1" noChangeArrowheads="1"/>
          </p:cNvSpPr>
          <p:nvPr>
            <p:ph type="body" sz="half" idx="4294967295"/>
            <p:custDataLst>
              <p:tags r:id="rId1"/>
            </p:custDataLst>
          </p:nvPr>
        </p:nvSpPr>
        <p:spPr>
          <a:xfrm>
            <a:off x="304800" y="1676400"/>
            <a:ext cx="3962400" cy="4191000"/>
          </a:xfrm>
        </p:spPr>
        <p:txBody>
          <a:bodyPr/>
          <a:lstStyle/>
          <a:p>
            <a:pPr marL="468312" indent="-285750">
              <a:spcBef>
                <a:spcPts val="0"/>
              </a:spcBef>
              <a:buFont typeface="Wingdings" panose="05000000000000000000" pitchFamily="2" charset="2"/>
              <a:buChar char="Ø"/>
            </a:pPr>
            <a:r>
              <a:rPr lang="en-CA" sz="2000" b="1" dirty="0" smtClean="0">
                <a:latin typeface="Arial Narrow" panose="020B0606020202030204" pitchFamily="34" charset="0"/>
              </a:rPr>
              <a:t>Important reminder </a:t>
            </a:r>
            <a:r>
              <a:rPr lang="en-CA" sz="2000" dirty="0" smtClean="0">
                <a:latin typeface="Arial Narrow" panose="020B0606020202030204" pitchFamily="34" charset="0"/>
              </a:rPr>
              <a:t>that the institution has to do more than just comply with the minimal requirements in para. 36(1) of the OLA. </a:t>
            </a:r>
          </a:p>
          <a:p>
            <a:pPr marL="468312" indent="-285750">
              <a:spcBef>
                <a:spcPts val="0"/>
              </a:spcBef>
              <a:buFont typeface="Wingdings" panose="05000000000000000000" pitchFamily="2" charset="2"/>
              <a:buChar char="Ø"/>
            </a:pPr>
            <a:endParaRPr lang="en-CA" sz="1000" dirty="0">
              <a:latin typeface="Arial Narrow" panose="020B0606020202030204" pitchFamily="34" charset="0"/>
            </a:endParaRPr>
          </a:p>
          <a:p>
            <a:pPr marL="468312" indent="-285750">
              <a:spcBef>
                <a:spcPts val="0"/>
              </a:spcBef>
              <a:buFont typeface="Wingdings" panose="05000000000000000000" pitchFamily="2" charset="2"/>
              <a:buChar char="Ø"/>
            </a:pPr>
            <a:r>
              <a:rPr lang="en-CA" sz="2000" dirty="0" smtClean="0">
                <a:latin typeface="Arial Narrow" panose="020B0606020202030204" pitchFamily="34" charset="0"/>
              </a:rPr>
              <a:t>The institution has </a:t>
            </a:r>
            <a:r>
              <a:rPr lang="en-CA" sz="2000" b="1" dirty="0" smtClean="0">
                <a:latin typeface="Arial Narrow" panose="020B0606020202030204" pitchFamily="34" charset="0"/>
              </a:rPr>
              <a:t>to go a step further </a:t>
            </a:r>
            <a:r>
              <a:rPr lang="en-CA" sz="2000" dirty="0" smtClean="0">
                <a:latin typeface="Arial Narrow" panose="020B0606020202030204" pitchFamily="34" charset="0"/>
              </a:rPr>
              <a:t>and ask itself: is the additional measure in question objectively unreasonable?</a:t>
            </a:r>
          </a:p>
          <a:p>
            <a:pPr marL="468312" indent="-285750">
              <a:spcBef>
                <a:spcPts val="0"/>
              </a:spcBef>
              <a:buFont typeface="Wingdings" panose="05000000000000000000" pitchFamily="2" charset="2"/>
              <a:buChar char="Ø"/>
            </a:pPr>
            <a:endParaRPr lang="en-CA" sz="1000" dirty="0">
              <a:latin typeface="Arial Narrow" panose="020B0606020202030204" pitchFamily="34" charset="0"/>
            </a:endParaRPr>
          </a:p>
          <a:p>
            <a:pPr marL="468312" indent="-285750">
              <a:spcBef>
                <a:spcPts val="0"/>
              </a:spcBef>
              <a:buFont typeface="Wingdings" panose="05000000000000000000" pitchFamily="2" charset="2"/>
              <a:buChar char="Ø"/>
            </a:pPr>
            <a:r>
              <a:rPr lang="en-CA" sz="2000" b="1" dirty="0" smtClean="0">
                <a:latin typeface="Arial Narrow" panose="020B0606020202030204" pitchFamily="34" charset="0"/>
              </a:rPr>
              <a:t>The </a:t>
            </a:r>
            <a:r>
              <a:rPr lang="en-CA" sz="2000" b="1" dirty="0">
                <a:latin typeface="Arial Narrow" panose="020B0606020202030204" pitchFamily="34" charset="0"/>
              </a:rPr>
              <a:t>onus is on the institution to explain why a particular measure is not </a:t>
            </a:r>
            <a:r>
              <a:rPr lang="en-CA" sz="2000" b="1" dirty="0" smtClean="0">
                <a:latin typeface="Arial Narrow" panose="020B0606020202030204" pitchFamily="34" charset="0"/>
              </a:rPr>
              <a:t>reasonable</a:t>
            </a:r>
            <a:r>
              <a:rPr lang="en-CA" sz="2000" dirty="0" smtClean="0">
                <a:latin typeface="Arial Narrow" panose="020B0606020202030204" pitchFamily="34" charset="0"/>
              </a:rPr>
              <a:t>.</a:t>
            </a:r>
          </a:p>
          <a:p>
            <a:pPr marL="182562" indent="0">
              <a:spcBef>
                <a:spcPts val="0"/>
              </a:spcBef>
              <a:buNone/>
            </a:pPr>
            <a:endParaRPr lang="en-CA" sz="1600" dirty="0" smtClean="0">
              <a:latin typeface="Arial Narrow" panose="020B0606020202030204" pitchFamily="34" charset="0"/>
            </a:endParaRPr>
          </a:p>
        </p:txBody>
      </p:sp>
      <p:sp>
        <p:nvSpPr>
          <p:cNvPr id="70660" name="Rectangle 15"/>
          <p:cNvSpPr>
            <a:spLocks noGrp="1" noChangeArrowheads="1"/>
          </p:cNvSpPr>
          <p:nvPr>
            <p:ph type="body" sz="half" idx="4294967295"/>
            <p:custDataLst>
              <p:tags r:id="rId2"/>
            </p:custDataLst>
          </p:nvPr>
        </p:nvSpPr>
        <p:spPr>
          <a:xfrm>
            <a:off x="4572000" y="1676400"/>
            <a:ext cx="4114800" cy="4191000"/>
          </a:xfrm>
        </p:spPr>
        <p:txBody>
          <a:bodyPr/>
          <a:lstStyle/>
          <a:p>
            <a:pPr>
              <a:spcBef>
                <a:spcPts val="0"/>
              </a:spcBef>
              <a:buFont typeface="Wingdings" panose="05000000000000000000" pitchFamily="2" charset="2"/>
              <a:buChar char="Ø"/>
            </a:pPr>
            <a:r>
              <a:rPr lang="fr-CA" sz="2000" b="1" dirty="0" smtClean="0">
                <a:latin typeface="Arial Narrow" pitchFamily="34" charset="0"/>
              </a:rPr>
              <a:t>Rappel important </a:t>
            </a:r>
            <a:r>
              <a:rPr lang="fr-CA" sz="2000" dirty="0" smtClean="0">
                <a:latin typeface="Arial Narrow" pitchFamily="34" charset="0"/>
              </a:rPr>
              <a:t>à l’effet que l’institution ne peut se limiter au seul respect des obligations minimales prévues au par. 36(1) de la LLO.</a:t>
            </a:r>
          </a:p>
          <a:p>
            <a:pPr>
              <a:spcBef>
                <a:spcPts val="0"/>
              </a:spcBef>
              <a:buFont typeface="Wingdings" panose="05000000000000000000" pitchFamily="2" charset="2"/>
              <a:buChar char="Ø"/>
            </a:pPr>
            <a:endParaRPr lang="fr-CA" sz="2000" dirty="0">
              <a:latin typeface="Arial Narrow" pitchFamily="34" charset="0"/>
            </a:endParaRPr>
          </a:p>
          <a:p>
            <a:pPr>
              <a:spcBef>
                <a:spcPts val="0"/>
              </a:spcBef>
              <a:buFont typeface="Wingdings" panose="05000000000000000000" pitchFamily="2" charset="2"/>
              <a:buChar char="Ø"/>
            </a:pPr>
            <a:r>
              <a:rPr lang="fr-CA" sz="2000" dirty="0" smtClean="0">
                <a:latin typeface="Arial Narrow" pitchFamily="34" charset="0"/>
              </a:rPr>
              <a:t>L’institution doit faire </a:t>
            </a:r>
            <a:r>
              <a:rPr lang="fr-CA" sz="2000" b="1" dirty="0" smtClean="0">
                <a:latin typeface="Arial Narrow" pitchFamily="34" charset="0"/>
              </a:rPr>
              <a:t>un pas de plus </a:t>
            </a:r>
            <a:r>
              <a:rPr lang="fr-CA" sz="2000" dirty="0" smtClean="0">
                <a:latin typeface="Arial Narrow" pitchFamily="34" charset="0"/>
              </a:rPr>
              <a:t>et se questionner : est-ce que la mesure additionnelle envisagée est objectivement déraisonnable? </a:t>
            </a:r>
          </a:p>
          <a:p>
            <a:pPr>
              <a:spcBef>
                <a:spcPts val="0"/>
              </a:spcBef>
              <a:buFont typeface="Wingdings" panose="05000000000000000000" pitchFamily="2" charset="2"/>
              <a:buChar char="Ø"/>
            </a:pPr>
            <a:endParaRPr lang="fr-CA" sz="2000" dirty="0" smtClean="0">
              <a:latin typeface="Arial Narrow" pitchFamily="34" charset="0"/>
            </a:endParaRPr>
          </a:p>
          <a:p>
            <a:pPr>
              <a:spcBef>
                <a:spcPts val="0"/>
              </a:spcBef>
              <a:buFont typeface="Wingdings" panose="05000000000000000000" pitchFamily="2" charset="2"/>
              <a:buChar char="Ø"/>
            </a:pPr>
            <a:r>
              <a:rPr lang="fr-CA" sz="2000" b="1" dirty="0">
                <a:latin typeface="Arial Narrow" panose="020B0606020202030204" pitchFamily="34" charset="0"/>
              </a:rPr>
              <a:t>I</a:t>
            </a:r>
            <a:r>
              <a:rPr lang="fr-CA" sz="2000" b="1" dirty="0" smtClean="0">
                <a:latin typeface="Arial Narrow" panose="020B0606020202030204" pitchFamily="34" charset="0"/>
              </a:rPr>
              <a:t>l </a:t>
            </a:r>
            <a:r>
              <a:rPr lang="fr-CA" sz="2000" b="1" dirty="0">
                <a:latin typeface="Arial Narrow" panose="020B0606020202030204" pitchFamily="34" charset="0"/>
              </a:rPr>
              <a:t>revient à l’institution</a:t>
            </a:r>
            <a:r>
              <a:rPr lang="fr-CA" sz="2000" dirty="0">
                <a:latin typeface="Arial Narrow" panose="020B0606020202030204" pitchFamily="34" charset="0"/>
              </a:rPr>
              <a:t> </a:t>
            </a:r>
            <a:r>
              <a:rPr lang="fr-CA" sz="2000" b="1" dirty="0">
                <a:latin typeface="Arial Narrow" panose="020B0606020202030204" pitchFamily="34" charset="0"/>
              </a:rPr>
              <a:t>d’expliquer pourquoi une mesure en particulier n’est pas </a:t>
            </a:r>
            <a:r>
              <a:rPr lang="fr-CA" sz="2000" b="1" dirty="0" smtClean="0">
                <a:latin typeface="Arial Narrow" panose="020B0606020202030204" pitchFamily="34" charset="0"/>
              </a:rPr>
              <a:t>raisonnable</a:t>
            </a:r>
            <a:r>
              <a:rPr lang="fr-CA" sz="2000" dirty="0" smtClean="0">
                <a:latin typeface="Arial Narrow" panose="020B0606020202030204" pitchFamily="34" charset="0"/>
              </a:rPr>
              <a:t>.</a:t>
            </a:r>
          </a:p>
        </p:txBody>
      </p:sp>
      <p:sp>
        <p:nvSpPr>
          <p:cNvPr id="6" name="Rectangle 13"/>
          <p:cNvSpPr txBox="1">
            <a:spLocks noChangeArrowheads="1"/>
          </p:cNvSpPr>
          <p:nvPr>
            <p:custDataLst>
              <p:tags r:id="rId3"/>
            </p:custDataLst>
          </p:nvPr>
        </p:nvSpPr>
        <p:spPr bwMode="auto">
          <a:xfrm>
            <a:off x="457200" y="838200"/>
            <a:ext cx="38862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361950" marR="0" lvl="0" indent="-361950" algn="l" defTabSz="914400" rtl="0" eaLnBrk="1" fontAlgn="base" latinLnBrk="0" hangingPunct="1">
              <a:lnSpc>
                <a:spcPct val="100000"/>
              </a:lnSpc>
              <a:spcBef>
                <a:spcPct val="0"/>
              </a:spcBef>
              <a:spcAft>
                <a:spcPct val="0"/>
              </a:spcAft>
              <a:buClrTx/>
              <a:buSzTx/>
              <a:buFontTx/>
              <a:buNone/>
              <a:tabLst>
                <a:tab pos="361950" algn="l"/>
                <a:tab pos="4572000" algn="l"/>
              </a:tabLst>
              <a:defRPr/>
            </a:pPr>
            <a:r>
              <a:rPr lang="en-CA" sz="2000" b="1" kern="0" dirty="0" err="1" smtClean="0">
                <a:solidFill>
                  <a:srgbClr val="336600"/>
                </a:solidFill>
                <a:effectLst>
                  <a:outerShdw blurRad="38100" dist="38100" dir="2700000" algn="tl">
                    <a:srgbClr val="C0C0C0"/>
                  </a:outerShdw>
                </a:effectLst>
                <a:latin typeface="+mj-lt"/>
                <a:cs typeface="+mj-cs"/>
              </a:rPr>
              <a:t>Tailleur</a:t>
            </a:r>
            <a:r>
              <a:rPr lang="en-CA" sz="2000" b="1" kern="0" dirty="0" smtClean="0">
                <a:solidFill>
                  <a:srgbClr val="336600"/>
                </a:solidFill>
                <a:effectLst>
                  <a:outerShdw blurRad="38100" dist="38100" dir="2700000" algn="tl">
                    <a:srgbClr val="C0C0C0"/>
                  </a:outerShdw>
                </a:effectLst>
                <a:latin typeface="+mj-lt"/>
                <a:cs typeface="+mj-cs"/>
              </a:rPr>
              <a:t> - Impact</a:t>
            </a:r>
            <a:endParaRPr kumimoji="0" lang="en-CA" sz="2000" b="0" i="1" u="none" strike="noStrike" kern="0" cap="none" spc="0" normalizeH="0" baseline="0" noProof="0" dirty="0" smtClean="0">
              <a:ln>
                <a:noFill/>
              </a:ln>
              <a:solidFill>
                <a:srgbClr val="336600"/>
              </a:solidFill>
              <a:effectLst/>
              <a:uLnTx/>
              <a:uFillTx/>
              <a:latin typeface="+mj-lt"/>
              <a:cs typeface="+mj-cs"/>
            </a:endParaRPr>
          </a:p>
        </p:txBody>
      </p:sp>
      <p:sp>
        <p:nvSpPr>
          <p:cNvPr id="7" name="Rectangle 6"/>
          <p:cNvSpPr/>
          <p:nvPr/>
        </p:nvSpPr>
        <p:spPr>
          <a:xfrm>
            <a:off x="4800600" y="838200"/>
            <a:ext cx="4114800" cy="533400"/>
          </a:xfrm>
          <a:prstGeom prst="rect">
            <a:avLst/>
          </a:prstGeom>
        </p:spPr>
        <p:txBody>
          <a:bodyPr wrap="square" anchor="ctr">
            <a:noAutofit/>
          </a:bodyPr>
          <a:lstStyle/>
          <a:p>
            <a:pPr>
              <a:tabLst>
                <a:tab pos="355600" algn="l"/>
              </a:tabLst>
            </a:pPr>
            <a:r>
              <a:rPr lang="fr-FR" sz="2000" b="1" dirty="0" smtClean="0">
                <a:solidFill>
                  <a:srgbClr val="336600"/>
                </a:solidFill>
                <a:effectLst>
                  <a:outerShdw blurRad="38100" dist="38100" dir="2700000" algn="tl">
                    <a:srgbClr val="000000">
                      <a:alpha val="43137"/>
                    </a:srgbClr>
                  </a:outerShdw>
                </a:effectLst>
                <a:latin typeface="+mj-lt"/>
              </a:rPr>
              <a:t>Tailleur - Impact</a:t>
            </a:r>
            <a:endParaRPr lang="en-CA" sz="2000" i="1" dirty="0">
              <a:solidFill>
                <a:srgbClr val="336600"/>
              </a:solidFill>
              <a:latin typeface="+mj-lt"/>
            </a:endParaRPr>
          </a:p>
        </p:txBody>
      </p:sp>
    </p:spTree>
    <p:extLst>
      <p:ext uri="{BB962C8B-B14F-4D97-AF65-F5344CB8AC3E}">
        <p14:creationId xmlns:p14="http://schemas.microsoft.com/office/powerpoint/2010/main" val="16066671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4294967295"/>
            <p:custDataLst>
              <p:tags r:id="rId1"/>
            </p:custDataLst>
          </p:nvPr>
        </p:nvSpPr>
        <p:spPr>
          <a:xfrm>
            <a:off x="457200" y="2209800"/>
            <a:ext cx="3810000" cy="3046988"/>
          </a:xfrm>
        </p:spPr>
        <p:txBody>
          <a:bodyPr/>
          <a:lstStyle/>
          <a:p>
            <a:pPr marL="0" indent="0" algn="ctr" eaLnBrk="1" hangingPunct="1">
              <a:spcBef>
                <a:spcPct val="0"/>
              </a:spcBef>
              <a:buFontTx/>
              <a:buNone/>
            </a:pPr>
            <a:r>
              <a:rPr lang="en-CA" b="1" dirty="0" smtClean="0">
                <a:latin typeface="+mj-lt"/>
                <a:ea typeface="ＭＳ Ｐゴシック" charset="-128"/>
              </a:rPr>
              <a:t>Questions? </a:t>
            </a:r>
          </a:p>
          <a:p>
            <a:pPr marL="0" indent="0" eaLnBrk="1" hangingPunct="1">
              <a:spcBef>
                <a:spcPct val="0"/>
              </a:spcBef>
              <a:buFontTx/>
              <a:buNone/>
            </a:pPr>
            <a:endParaRPr lang="en-CA" sz="2000" b="1" dirty="0" smtClean="0">
              <a:latin typeface="+mj-lt"/>
              <a:ea typeface="ＭＳ Ｐゴシック" charset="-128"/>
            </a:endParaRPr>
          </a:p>
          <a:p>
            <a:pPr marL="0" indent="0" algn="ctr" eaLnBrk="1" hangingPunct="1">
              <a:spcBef>
                <a:spcPct val="0"/>
              </a:spcBef>
              <a:buFontTx/>
              <a:buNone/>
            </a:pPr>
            <a:r>
              <a:rPr lang="en-CA" sz="2000" dirty="0" smtClean="0">
                <a:latin typeface="+mj-lt"/>
                <a:ea typeface="ＭＳ Ｐゴシック" charset="-128"/>
              </a:rPr>
              <a:t>Contact </a:t>
            </a:r>
          </a:p>
          <a:p>
            <a:pPr marL="0" indent="0" algn="ctr" eaLnBrk="1" hangingPunct="1">
              <a:spcBef>
                <a:spcPct val="0"/>
              </a:spcBef>
              <a:buFontTx/>
              <a:buNone/>
            </a:pPr>
            <a:r>
              <a:rPr lang="en-CA" sz="2000" dirty="0" smtClean="0">
                <a:latin typeface="+mj-lt"/>
                <a:ea typeface="ＭＳ Ｐゴシック" charset="-128"/>
              </a:rPr>
              <a:t>Renée Soublière</a:t>
            </a:r>
            <a:br>
              <a:rPr lang="en-CA" sz="2000" dirty="0" smtClean="0">
                <a:latin typeface="+mj-lt"/>
                <a:ea typeface="ＭＳ Ｐゴシック" charset="-128"/>
              </a:rPr>
            </a:br>
            <a:r>
              <a:rPr lang="en-CA" sz="2000" b="1" dirty="0" smtClean="0">
                <a:latin typeface="+mj-lt"/>
                <a:ea typeface="ＭＳ Ｐゴシック" charset="-128"/>
              </a:rPr>
              <a:t>Official Languages Directorate, Law Team, </a:t>
            </a:r>
          </a:p>
          <a:p>
            <a:pPr marL="0" indent="0" algn="ctr" eaLnBrk="1" hangingPunct="1">
              <a:spcBef>
                <a:spcPct val="0"/>
              </a:spcBef>
              <a:buFontTx/>
              <a:buNone/>
            </a:pPr>
            <a:r>
              <a:rPr lang="en-CA" sz="2000" b="1" dirty="0" smtClean="0">
                <a:latin typeface="+mj-lt"/>
                <a:ea typeface="ＭＳ Ｐゴシック" charset="-128"/>
              </a:rPr>
              <a:t>Public Law and Legislative Services, Department of Justice</a:t>
            </a:r>
            <a:endParaRPr lang="en-CA" sz="2000" dirty="0" smtClean="0">
              <a:latin typeface="+mj-lt"/>
              <a:ea typeface="ＭＳ Ｐゴシック" charset="-128"/>
            </a:endParaRPr>
          </a:p>
        </p:txBody>
      </p:sp>
      <p:sp>
        <p:nvSpPr>
          <p:cNvPr id="16388" name="Rectangle 4"/>
          <p:cNvSpPr>
            <a:spLocks noChangeArrowheads="1"/>
          </p:cNvSpPr>
          <p:nvPr>
            <p:custDataLst>
              <p:tags r:id="rId2"/>
            </p:custDataLst>
          </p:nvPr>
        </p:nvSpPr>
        <p:spPr bwMode="auto">
          <a:xfrm>
            <a:off x="4648200" y="2209800"/>
            <a:ext cx="4114800" cy="3231654"/>
          </a:xfrm>
          <a:prstGeom prst="rect">
            <a:avLst/>
          </a:prstGeom>
          <a:noFill/>
          <a:ln w="9525">
            <a:noFill/>
            <a:miter lim="800000"/>
            <a:headEnd/>
            <a:tailEnd/>
          </a:ln>
        </p:spPr>
        <p:txBody>
          <a:bodyPr wrap="square">
            <a:spAutoFit/>
          </a:bodyPr>
          <a:lstStyle/>
          <a:p>
            <a:pPr algn="ctr"/>
            <a:r>
              <a:rPr lang="fr-CA" b="1" dirty="0" smtClean="0">
                <a:latin typeface="+mj-lt"/>
              </a:rPr>
              <a:t>Questions</a:t>
            </a:r>
            <a:r>
              <a:rPr lang="fr-CA" b="1" dirty="0">
                <a:latin typeface="+mj-lt"/>
              </a:rPr>
              <a:t>? </a:t>
            </a:r>
          </a:p>
          <a:p>
            <a:pPr algn="ctr"/>
            <a:endParaRPr lang="fr-CA" sz="2000" dirty="0" smtClean="0">
              <a:latin typeface="+mj-lt"/>
            </a:endParaRPr>
          </a:p>
          <a:p>
            <a:pPr algn="ctr"/>
            <a:r>
              <a:rPr lang="fr-CA" sz="2000" dirty="0" smtClean="0">
                <a:latin typeface="+mj-lt"/>
              </a:rPr>
              <a:t>Communiquer </a:t>
            </a:r>
            <a:r>
              <a:rPr lang="fr-CA" sz="2000" dirty="0">
                <a:latin typeface="+mj-lt"/>
              </a:rPr>
              <a:t>avec </a:t>
            </a:r>
            <a:endParaRPr lang="fr-CA" sz="2000" dirty="0" smtClean="0">
              <a:latin typeface="+mj-lt"/>
            </a:endParaRPr>
          </a:p>
          <a:p>
            <a:pPr algn="ctr"/>
            <a:r>
              <a:rPr lang="fr-CA" sz="2000" dirty="0" smtClean="0">
                <a:latin typeface="+mj-lt"/>
              </a:rPr>
              <a:t>Renée Soublière</a:t>
            </a:r>
            <a:r>
              <a:rPr lang="fr-CA" sz="2000" dirty="0">
                <a:latin typeface="+mj-lt"/>
              </a:rPr>
              <a:t/>
            </a:r>
            <a:br>
              <a:rPr lang="fr-CA" sz="2000" dirty="0">
                <a:latin typeface="+mj-lt"/>
              </a:rPr>
            </a:br>
            <a:r>
              <a:rPr lang="fr-CA" sz="2000" b="1" dirty="0" smtClean="0">
                <a:latin typeface="+mj-lt"/>
              </a:rPr>
              <a:t>Direction des langues officielles, Équipe du droit,</a:t>
            </a:r>
          </a:p>
          <a:p>
            <a:pPr algn="ctr"/>
            <a:r>
              <a:rPr lang="fr-CA" sz="2000" b="1" dirty="0" smtClean="0">
                <a:latin typeface="+mj-lt"/>
              </a:rPr>
              <a:t>Secteur du droit public et les services législatifs, </a:t>
            </a:r>
          </a:p>
          <a:p>
            <a:pPr algn="ctr"/>
            <a:r>
              <a:rPr lang="fr-CA" sz="2000" b="1" dirty="0" smtClean="0">
                <a:latin typeface="+mj-lt"/>
              </a:rPr>
              <a:t>Ministère de la Justice</a:t>
            </a:r>
          </a:p>
          <a:p>
            <a:pPr algn="ctr"/>
            <a:endParaRPr lang="fr-CA" sz="2000" b="1" dirty="0" smtClean="0">
              <a:latin typeface="+mj-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14"/>
          <p:cNvSpPr>
            <a:spLocks noGrp="1" noChangeArrowheads="1"/>
          </p:cNvSpPr>
          <p:nvPr>
            <p:ph type="body" sz="half" idx="4294967295"/>
            <p:custDataLst>
              <p:tags r:id="rId1"/>
            </p:custDataLst>
          </p:nvPr>
        </p:nvSpPr>
        <p:spPr>
          <a:xfrm>
            <a:off x="228600" y="1752600"/>
            <a:ext cx="4114800" cy="4210352"/>
          </a:xfrm>
        </p:spPr>
        <p:txBody>
          <a:bodyPr>
            <a:noAutofit/>
          </a:bodyPr>
          <a:lstStyle/>
          <a:p>
            <a:pPr eaLnBrk="1" hangingPunct="1">
              <a:spcBef>
                <a:spcPts val="0"/>
              </a:spcBef>
              <a:spcAft>
                <a:spcPts val="1200"/>
              </a:spcAft>
              <a:buFont typeface="Wingdings" panose="05000000000000000000" pitchFamily="2" charset="2"/>
              <a:buChar char="Ø"/>
              <a:defRPr/>
            </a:pPr>
            <a:r>
              <a:rPr lang="en-CA" sz="1800" dirty="0" smtClean="0">
                <a:latin typeface="Arial Narrow" pitchFamily="34" charset="0"/>
              </a:rPr>
              <a:t>Case dealing with </a:t>
            </a:r>
            <a:r>
              <a:rPr lang="en-CA" sz="1800" b="1" dirty="0" smtClean="0">
                <a:latin typeface="Arial Narrow" pitchFamily="34" charset="0"/>
              </a:rPr>
              <a:t>Part V </a:t>
            </a:r>
            <a:r>
              <a:rPr lang="en-CA" sz="1800" dirty="0" smtClean="0">
                <a:latin typeface="Arial Narrow" pitchFamily="34" charset="0"/>
              </a:rPr>
              <a:t>of the OLA – Language of work within federal institutions </a:t>
            </a:r>
          </a:p>
          <a:p>
            <a:pPr eaLnBrk="1" hangingPunct="1">
              <a:spcBef>
                <a:spcPts val="0"/>
              </a:spcBef>
              <a:spcAft>
                <a:spcPts val="1200"/>
              </a:spcAft>
              <a:buFont typeface="Wingdings" panose="05000000000000000000" pitchFamily="2" charset="2"/>
              <a:buChar char="Ø"/>
              <a:defRPr/>
            </a:pPr>
            <a:r>
              <a:rPr lang="en-CA" sz="1800" b="1" dirty="0" smtClean="0">
                <a:latin typeface="Arial Narrow" pitchFamily="34" charset="0"/>
              </a:rPr>
              <a:t>First</a:t>
            </a:r>
            <a:r>
              <a:rPr lang="en-CA" sz="1800" dirty="0" smtClean="0">
                <a:latin typeface="Arial Narrow" pitchFamily="34" charset="0"/>
              </a:rPr>
              <a:t> </a:t>
            </a:r>
            <a:r>
              <a:rPr lang="en-CA" sz="1800" dirty="0">
                <a:latin typeface="Arial Narrow" panose="020B0606020202030204" pitchFamily="34" charset="0"/>
              </a:rPr>
              <a:t>ruling on the scope of subsection 36(2) of the </a:t>
            </a:r>
            <a:r>
              <a:rPr lang="en-CA" sz="1800" dirty="0" smtClean="0">
                <a:latin typeface="Arial Narrow" panose="020B0606020202030204" pitchFamily="34" charset="0"/>
              </a:rPr>
              <a:t>OLA:</a:t>
            </a:r>
          </a:p>
          <a:p>
            <a:pPr marL="457200" lvl="1" indent="0" eaLnBrk="1" hangingPunct="1">
              <a:spcBef>
                <a:spcPts val="0"/>
              </a:spcBef>
              <a:spcAft>
                <a:spcPts val="1200"/>
              </a:spcAft>
              <a:buNone/>
              <a:defRPr/>
            </a:pPr>
            <a:r>
              <a:rPr lang="en-CA" sz="1600" dirty="0" smtClean="0">
                <a:latin typeface="Arial Narrow" panose="020B0606020202030204" pitchFamily="34" charset="0"/>
              </a:rPr>
              <a:t>36(2): Every federal institution has the duty to ensure that, in bilingual regions, “such measures</a:t>
            </a:r>
            <a:r>
              <a:rPr lang="en-CA" sz="1600" b="1" dirty="0" smtClean="0">
                <a:latin typeface="Arial Narrow" panose="020B0606020202030204" pitchFamily="34" charset="0"/>
              </a:rPr>
              <a:t> are taken </a:t>
            </a:r>
            <a:r>
              <a:rPr lang="en-CA" sz="1600" dirty="0" smtClean="0">
                <a:latin typeface="Arial Narrow" panose="020B0606020202030204" pitchFamily="34" charset="0"/>
              </a:rPr>
              <a:t>[in addition to the minimal obligations set out in paragraph (1)] </a:t>
            </a:r>
            <a:r>
              <a:rPr lang="en-CA" sz="1600" b="1" dirty="0" smtClean="0">
                <a:latin typeface="Arial Narrow" panose="020B0606020202030204" pitchFamily="34" charset="0"/>
              </a:rPr>
              <a:t>as can reasonably be taken </a:t>
            </a:r>
            <a:r>
              <a:rPr lang="en-CA" sz="1600" dirty="0" smtClean="0">
                <a:latin typeface="Arial Narrow" panose="020B0606020202030204" pitchFamily="34" charset="0"/>
              </a:rPr>
              <a:t>to establish and maintain work environments of the institution that are conducive to the effective use of both official languages and accommodate the use of either official language by its officers and agents. </a:t>
            </a:r>
            <a:endParaRPr lang="en-CA" sz="1400" dirty="0" smtClean="0">
              <a:latin typeface="Arial Narrow" panose="020B0606020202030204" pitchFamily="34" charset="0"/>
            </a:endParaRPr>
          </a:p>
        </p:txBody>
      </p:sp>
      <p:sp>
        <p:nvSpPr>
          <p:cNvPr id="70660" name="Rectangle 15"/>
          <p:cNvSpPr>
            <a:spLocks noGrp="1" noChangeArrowheads="1"/>
          </p:cNvSpPr>
          <p:nvPr>
            <p:ph type="body" sz="half" idx="4294967295"/>
            <p:custDataLst>
              <p:tags r:id="rId2"/>
            </p:custDataLst>
          </p:nvPr>
        </p:nvSpPr>
        <p:spPr>
          <a:xfrm>
            <a:off x="4572000" y="1752600"/>
            <a:ext cx="4191000" cy="4210352"/>
          </a:xfrm>
        </p:spPr>
        <p:txBody>
          <a:bodyPr>
            <a:normAutofit/>
          </a:bodyPr>
          <a:lstStyle/>
          <a:p>
            <a:pPr marL="365125" lvl="1" indent="-365125" defTabSz="268288" eaLnBrk="1" hangingPunct="1">
              <a:spcBef>
                <a:spcPts val="0"/>
              </a:spcBef>
              <a:spcAft>
                <a:spcPts val="1200"/>
              </a:spcAft>
              <a:buFont typeface="Wingdings" pitchFamily="2" charset="2"/>
              <a:buChar char="Ø"/>
              <a:defRPr/>
            </a:pPr>
            <a:r>
              <a:rPr lang="fr-CA" sz="1800" dirty="0" smtClean="0">
                <a:latin typeface="Arial Narrow" pitchFamily="34" charset="0"/>
              </a:rPr>
              <a:t>Dossier qui met en jeu la </a:t>
            </a:r>
            <a:r>
              <a:rPr lang="fr-CA" sz="1800" b="1" dirty="0" smtClean="0">
                <a:latin typeface="Arial Narrow" pitchFamily="34" charset="0"/>
              </a:rPr>
              <a:t>partie V</a:t>
            </a:r>
            <a:r>
              <a:rPr lang="fr-CA" sz="1800" dirty="0" smtClean="0">
                <a:latin typeface="Arial Narrow" pitchFamily="34" charset="0"/>
              </a:rPr>
              <a:t> de la LLO portant sur la langue de travail au sein des institutions fédérales.</a:t>
            </a:r>
          </a:p>
          <a:p>
            <a:pPr>
              <a:spcBef>
                <a:spcPts val="0"/>
              </a:spcBef>
              <a:spcAft>
                <a:spcPts val="1200"/>
              </a:spcAft>
              <a:buFont typeface="Wingdings" panose="05000000000000000000" pitchFamily="2" charset="2"/>
              <a:buChar char="Ø"/>
            </a:pPr>
            <a:r>
              <a:rPr lang="fr-CA" sz="1800" b="1" dirty="0" smtClean="0">
                <a:latin typeface="Arial Narrow" pitchFamily="34" charset="0"/>
              </a:rPr>
              <a:t>Première</a:t>
            </a:r>
            <a:r>
              <a:rPr lang="fr-CA" sz="1800" dirty="0" smtClean="0">
                <a:latin typeface="Arial Narrow" pitchFamily="34" charset="0"/>
              </a:rPr>
              <a:t> décision sur </a:t>
            </a:r>
            <a:r>
              <a:rPr lang="fr-CA" sz="1800" dirty="0">
                <a:latin typeface="Arial Narrow" panose="020B0606020202030204" pitchFamily="34" charset="0"/>
              </a:rPr>
              <a:t>la portée du paragraphe 36(2) de la </a:t>
            </a:r>
            <a:r>
              <a:rPr lang="fr-CA" sz="1800" dirty="0" smtClean="0">
                <a:latin typeface="Arial Narrow" panose="020B0606020202030204" pitchFamily="34" charset="0"/>
              </a:rPr>
              <a:t>LLO :</a:t>
            </a:r>
          </a:p>
          <a:p>
            <a:pPr marL="457200" lvl="1" indent="0">
              <a:spcBef>
                <a:spcPts val="0"/>
              </a:spcBef>
              <a:spcAft>
                <a:spcPts val="1200"/>
              </a:spcAft>
              <a:buNone/>
            </a:pPr>
            <a:r>
              <a:rPr lang="fr-CA" sz="1600" dirty="0" smtClean="0">
                <a:latin typeface="Arial Narrow" panose="020B0606020202030204" pitchFamily="34" charset="0"/>
              </a:rPr>
              <a:t>En vertu du par. 36(2), les institutions fédérales situées en région bilingue doivent prendre, en plus des obligations minimales énoncées au par. 36(1), « </a:t>
            </a:r>
            <a:r>
              <a:rPr lang="fr-CA" sz="1600" b="1" dirty="0" smtClean="0">
                <a:latin typeface="Arial Narrow" panose="020B0606020202030204" pitchFamily="34" charset="0"/>
              </a:rPr>
              <a:t>toutes autres mesures possibles »</a:t>
            </a:r>
            <a:r>
              <a:rPr lang="fr-CA" sz="1600" dirty="0" smtClean="0">
                <a:latin typeface="Arial Narrow" panose="020B0606020202030204" pitchFamily="34" charset="0"/>
              </a:rPr>
              <a:t> permettant de créer et de maintenir en leur sein du milieu de travail propice à l’usage effectif des deux langues officielles et qui permette à leur personnel d’utiliser l’une ou l’autre.</a:t>
            </a:r>
            <a:endParaRPr lang="fr-CA" sz="1400" dirty="0" smtClean="0">
              <a:latin typeface="Arial Narrow" panose="020B0606020202030204" pitchFamily="34" charset="0"/>
            </a:endParaRPr>
          </a:p>
        </p:txBody>
      </p:sp>
      <p:sp>
        <p:nvSpPr>
          <p:cNvPr id="6" name="Rectangle 13"/>
          <p:cNvSpPr txBox="1">
            <a:spLocks noChangeArrowheads="1"/>
          </p:cNvSpPr>
          <p:nvPr>
            <p:custDataLst>
              <p:tags r:id="rId3"/>
            </p:custDataLst>
          </p:nvPr>
        </p:nvSpPr>
        <p:spPr bwMode="auto">
          <a:xfrm>
            <a:off x="381000" y="838200"/>
            <a:ext cx="38862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361950" marR="0" lvl="0" indent="-361950" algn="l" defTabSz="914400" rtl="0" eaLnBrk="1" fontAlgn="base" latinLnBrk="0" hangingPunct="1">
              <a:lnSpc>
                <a:spcPct val="100000"/>
              </a:lnSpc>
              <a:spcBef>
                <a:spcPct val="0"/>
              </a:spcBef>
              <a:spcAft>
                <a:spcPct val="0"/>
              </a:spcAft>
              <a:buClrTx/>
              <a:buSzTx/>
              <a:buFontTx/>
              <a:buNone/>
              <a:tabLst>
                <a:tab pos="361950" algn="l"/>
                <a:tab pos="4572000" algn="l"/>
              </a:tabLst>
              <a:defRPr/>
            </a:pPr>
            <a:r>
              <a:rPr kumimoji="0" lang="en-CA" sz="2000" b="1" i="0" u="none" strike="noStrike" kern="0" cap="none" spc="0" normalizeH="0" noProof="0" dirty="0" err="1" smtClean="0">
                <a:ln>
                  <a:noFill/>
                </a:ln>
                <a:solidFill>
                  <a:srgbClr val="336600"/>
                </a:solidFill>
                <a:effectLst>
                  <a:outerShdw blurRad="38100" dist="38100" dir="2700000" algn="tl">
                    <a:srgbClr val="C0C0C0"/>
                  </a:outerShdw>
                </a:effectLst>
                <a:uLnTx/>
                <a:uFillTx/>
                <a:latin typeface="+mj-lt"/>
                <a:cs typeface="+mj-cs"/>
              </a:rPr>
              <a:t>Tailleur</a:t>
            </a:r>
            <a:r>
              <a:rPr kumimoji="0" lang="en-CA" sz="2000" b="1" i="0" u="none" strike="noStrike" kern="0" cap="none" spc="0" normalizeH="0" noProof="0" dirty="0" smtClean="0">
                <a:ln>
                  <a:noFill/>
                </a:ln>
                <a:solidFill>
                  <a:srgbClr val="336600"/>
                </a:solidFill>
                <a:effectLst>
                  <a:outerShdw blurRad="38100" dist="38100" dir="2700000" algn="tl">
                    <a:srgbClr val="C0C0C0"/>
                  </a:outerShdw>
                </a:effectLst>
                <a:uLnTx/>
                <a:uFillTx/>
                <a:latin typeface="+mj-lt"/>
                <a:cs typeface="+mj-cs"/>
              </a:rPr>
              <a:t> - Context</a:t>
            </a:r>
            <a:endParaRPr kumimoji="0" lang="en-CA" sz="2000" b="0" i="1" u="none" strike="noStrike" kern="0" cap="none" spc="0" normalizeH="0" baseline="0" noProof="0" dirty="0" smtClean="0">
              <a:ln>
                <a:noFill/>
              </a:ln>
              <a:solidFill>
                <a:srgbClr val="336600"/>
              </a:solidFill>
              <a:effectLst/>
              <a:uLnTx/>
              <a:uFillTx/>
              <a:latin typeface="+mj-lt"/>
              <a:cs typeface="+mj-cs"/>
            </a:endParaRPr>
          </a:p>
        </p:txBody>
      </p:sp>
      <p:sp>
        <p:nvSpPr>
          <p:cNvPr id="7" name="Rectangle 6"/>
          <p:cNvSpPr/>
          <p:nvPr/>
        </p:nvSpPr>
        <p:spPr>
          <a:xfrm>
            <a:off x="4800600" y="838200"/>
            <a:ext cx="4114800" cy="533400"/>
          </a:xfrm>
          <a:prstGeom prst="rect">
            <a:avLst/>
          </a:prstGeom>
        </p:spPr>
        <p:txBody>
          <a:bodyPr wrap="square" anchor="ctr">
            <a:noAutofit/>
          </a:bodyPr>
          <a:lstStyle/>
          <a:p>
            <a:pPr>
              <a:tabLst>
                <a:tab pos="355600" algn="l"/>
              </a:tabLst>
            </a:pPr>
            <a:r>
              <a:rPr lang="fr-FR" sz="2000" b="1" dirty="0" smtClean="0">
                <a:solidFill>
                  <a:srgbClr val="336600"/>
                </a:solidFill>
                <a:effectLst>
                  <a:outerShdw blurRad="38100" dist="38100" dir="2700000" algn="tl">
                    <a:srgbClr val="000000">
                      <a:alpha val="43137"/>
                    </a:srgbClr>
                  </a:outerShdw>
                </a:effectLst>
                <a:latin typeface="+mj-lt"/>
              </a:rPr>
              <a:t>Tailleur – Mise en contexte</a:t>
            </a:r>
            <a:endParaRPr lang="en-CA" sz="2000" i="1" dirty="0">
              <a:solidFill>
                <a:srgbClr val="336600"/>
              </a:solidFill>
              <a:latin typeface="+mj-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14"/>
          <p:cNvSpPr>
            <a:spLocks noGrp="1" noChangeArrowheads="1"/>
          </p:cNvSpPr>
          <p:nvPr>
            <p:ph type="body" sz="half" idx="4294967295"/>
            <p:custDataLst>
              <p:tags r:id="rId1"/>
            </p:custDataLst>
          </p:nvPr>
        </p:nvSpPr>
        <p:spPr>
          <a:xfrm>
            <a:off x="266700" y="1524000"/>
            <a:ext cx="4114800" cy="4419600"/>
          </a:xfrm>
        </p:spPr>
        <p:txBody>
          <a:bodyPr>
            <a:noAutofit/>
          </a:bodyPr>
          <a:lstStyle/>
          <a:p>
            <a:pPr eaLnBrk="1" hangingPunct="1">
              <a:spcBef>
                <a:spcPts val="0"/>
              </a:spcBef>
              <a:spcAft>
                <a:spcPts val="1200"/>
              </a:spcAft>
              <a:buFont typeface="Wingdings" panose="05000000000000000000" pitchFamily="2" charset="2"/>
              <a:buChar char="Ø"/>
              <a:defRPr/>
            </a:pPr>
            <a:r>
              <a:rPr lang="en-CA" sz="2000" b="1" dirty="0" smtClean="0">
                <a:latin typeface="Arial Narrow" pitchFamily="34" charset="0"/>
              </a:rPr>
              <a:t>Section 6.1.6 </a:t>
            </a:r>
            <a:r>
              <a:rPr lang="en-CA" sz="2000" dirty="0" smtClean="0">
                <a:latin typeface="Arial Narrow" pitchFamily="34" charset="0"/>
              </a:rPr>
              <a:t>of the Treasury Board </a:t>
            </a:r>
            <a:r>
              <a:rPr lang="en-CA" sz="2000" i="1" dirty="0" smtClean="0">
                <a:latin typeface="Arial Narrow" pitchFamily="34" charset="0"/>
              </a:rPr>
              <a:t>Directive on Official Languages for People Management </a:t>
            </a:r>
            <a:r>
              <a:rPr lang="en-CA" sz="2000" b="1" dirty="0" smtClean="0">
                <a:latin typeface="Arial Narrow" pitchFamily="34" charset="0"/>
              </a:rPr>
              <a:t>corresponds to the requirement in subs. 36(2) </a:t>
            </a:r>
            <a:r>
              <a:rPr lang="en-CA" sz="2000" dirty="0" smtClean="0">
                <a:latin typeface="Arial Narrow" pitchFamily="34" charset="0"/>
              </a:rPr>
              <a:t>of the OLA:</a:t>
            </a:r>
            <a:endParaRPr lang="en-CA" sz="1000" dirty="0" smtClean="0">
              <a:latin typeface="Arial Narrow" pitchFamily="34" charset="0"/>
            </a:endParaRPr>
          </a:p>
          <a:p>
            <a:pPr marL="0" indent="0" defTabSz="357188" eaLnBrk="1" hangingPunct="1">
              <a:spcBef>
                <a:spcPts val="0"/>
              </a:spcBef>
              <a:spcAft>
                <a:spcPts val="1200"/>
              </a:spcAft>
              <a:buNone/>
              <a:defRPr/>
            </a:pPr>
            <a:r>
              <a:rPr lang="en-CA" sz="1800" dirty="0">
                <a:latin typeface="Arial Narrow" pitchFamily="34" charset="0"/>
              </a:rPr>
              <a:t>	</a:t>
            </a:r>
            <a:r>
              <a:rPr lang="en-CA" sz="1800" dirty="0" smtClean="0">
                <a:latin typeface="Arial Narrow" pitchFamily="34" charset="0"/>
              </a:rPr>
              <a:t>“</a:t>
            </a:r>
            <a:r>
              <a:rPr lang="en-US" sz="1800" dirty="0">
                <a:latin typeface="Arial Narrow" panose="020B0606020202030204" pitchFamily="34" charset="0"/>
              </a:rPr>
              <a:t>Managers and supervisors are </a:t>
            </a:r>
            <a:r>
              <a:rPr lang="en-US" sz="1800" dirty="0" smtClean="0">
                <a:latin typeface="Arial Narrow" panose="020B0606020202030204" pitchFamily="34" charset="0"/>
              </a:rPr>
              <a:t>	responsible </a:t>
            </a:r>
            <a:r>
              <a:rPr lang="en-US" sz="1800" dirty="0">
                <a:latin typeface="Arial Narrow" panose="020B0606020202030204" pitchFamily="34" charset="0"/>
              </a:rPr>
              <a:t>for</a:t>
            </a:r>
            <a:r>
              <a:rPr lang="en-US" sz="1800" dirty="0" smtClean="0">
                <a:latin typeface="Arial Narrow" panose="020B0606020202030204" pitchFamily="34" charset="0"/>
              </a:rPr>
              <a:t>:</a:t>
            </a:r>
          </a:p>
          <a:p>
            <a:pPr marL="0" indent="0" defTabSz="357188" eaLnBrk="1" hangingPunct="1">
              <a:spcBef>
                <a:spcPts val="0"/>
              </a:spcBef>
              <a:spcAft>
                <a:spcPts val="1200"/>
              </a:spcAft>
              <a:buNone/>
              <a:defRPr/>
            </a:pPr>
            <a:r>
              <a:rPr lang="en-US" sz="1800" dirty="0">
                <a:latin typeface="Arial Narrow" panose="020B0606020202030204" pitchFamily="34" charset="0"/>
              </a:rPr>
              <a:t>	</a:t>
            </a:r>
            <a:r>
              <a:rPr lang="en-US" sz="1800" dirty="0" smtClean="0">
                <a:latin typeface="Arial Narrow" panose="020B0606020202030204" pitchFamily="34" charset="0"/>
              </a:rPr>
              <a:t>6.1.6</a:t>
            </a:r>
            <a:r>
              <a:rPr lang="en-US" sz="1800" dirty="0">
                <a:latin typeface="Arial Narrow" panose="020B0606020202030204" pitchFamily="34" charset="0"/>
              </a:rPr>
              <a:t>  </a:t>
            </a:r>
            <a:r>
              <a:rPr lang="en-US" sz="1800" i="1" dirty="0">
                <a:latin typeface="Arial Narrow" panose="020B0606020202030204" pitchFamily="34" charset="0"/>
              </a:rPr>
              <a:t>(Other measures)</a:t>
            </a:r>
            <a:r>
              <a:rPr lang="en-US" sz="1800" dirty="0">
                <a:latin typeface="Arial Narrow" panose="020B0606020202030204" pitchFamily="34" charset="0"/>
              </a:rPr>
              <a:t> </a:t>
            </a:r>
            <a:r>
              <a:rPr lang="en-US" sz="1800" dirty="0" smtClean="0">
                <a:latin typeface="Arial Narrow" panose="020B0606020202030204" pitchFamily="34" charset="0"/>
              </a:rPr>
              <a:t>Taking </a:t>
            </a:r>
            <a:r>
              <a:rPr lang="en-US" sz="1800" dirty="0">
                <a:latin typeface="Arial Narrow" panose="020B0606020202030204" pitchFamily="34" charset="0"/>
              </a:rPr>
              <a:t>all </a:t>
            </a:r>
            <a:r>
              <a:rPr lang="en-US" sz="1800" dirty="0" smtClean="0">
                <a:latin typeface="Arial Narrow" panose="020B0606020202030204" pitchFamily="34" charset="0"/>
              </a:rPr>
              <a:t>	possible </a:t>
            </a:r>
            <a:r>
              <a:rPr lang="en-US" sz="1800" dirty="0">
                <a:latin typeface="Arial Narrow" panose="020B0606020202030204" pitchFamily="34" charset="0"/>
              </a:rPr>
              <a:t>measures to create and maintain </a:t>
            </a:r>
            <a:r>
              <a:rPr lang="en-US" sz="1800" dirty="0" smtClean="0">
                <a:latin typeface="Arial Narrow" panose="020B0606020202030204" pitchFamily="34" charset="0"/>
              </a:rPr>
              <a:t>	a </a:t>
            </a:r>
            <a:r>
              <a:rPr lang="en-US" sz="1800" dirty="0">
                <a:latin typeface="Arial Narrow" panose="020B0606020202030204" pitchFamily="34" charset="0"/>
              </a:rPr>
              <a:t>work environment that allows employees </a:t>
            </a:r>
            <a:r>
              <a:rPr lang="en-US" sz="1800" dirty="0" smtClean="0">
                <a:latin typeface="Arial Narrow" panose="020B0606020202030204" pitchFamily="34" charset="0"/>
              </a:rPr>
              <a:t>	to </a:t>
            </a:r>
            <a:r>
              <a:rPr lang="en-US" sz="1800" dirty="0">
                <a:latin typeface="Arial Narrow" panose="020B0606020202030204" pitchFamily="34" charset="0"/>
              </a:rPr>
              <a:t>use the official language of their choice </a:t>
            </a:r>
            <a:r>
              <a:rPr lang="en-US" sz="1800" dirty="0" smtClean="0">
                <a:latin typeface="Arial Narrow" panose="020B0606020202030204" pitchFamily="34" charset="0"/>
              </a:rPr>
              <a:t>	in </a:t>
            </a:r>
            <a:r>
              <a:rPr lang="en-US" sz="1800" dirty="0">
                <a:latin typeface="Arial Narrow" panose="020B0606020202030204" pitchFamily="34" charset="0"/>
              </a:rPr>
              <a:t>bilingual regions for both oral and </a:t>
            </a:r>
            <a:r>
              <a:rPr lang="en-US" sz="1800" dirty="0" smtClean="0">
                <a:latin typeface="Arial Narrow" panose="020B0606020202030204" pitchFamily="34" charset="0"/>
              </a:rPr>
              <a:t>	written </a:t>
            </a:r>
            <a:r>
              <a:rPr lang="en-US" sz="1800" dirty="0">
                <a:latin typeface="Arial Narrow" panose="020B0606020202030204" pitchFamily="34" charset="0"/>
              </a:rPr>
              <a:t>communication purposes</a:t>
            </a:r>
            <a:r>
              <a:rPr lang="en-US" sz="1800" dirty="0" smtClean="0">
                <a:latin typeface="Arial Narrow" panose="020B0606020202030204" pitchFamily="34" charset="0"/>
              </a:rPr>
              <a:t>.”</a:t>
            </a:r>
          </a:p>
        </p:txBody>
      </p:sp>
      <p:sp>
        <p:nvSpPr>
          <p:cNvPr id="70660" name="Rectangle 15"/>
          <p:cNvSpPr>
            <a:spLocks noGrp="1" noChangeArrowheads="1"/>
          </p:cNvSpPr>
          <p:nvPr>
            <p:ph type="body" sz="half" idx="4294967295"/>
            <p:custDataLst>
              <p:tags r:id="rId2"/>
            </p:custDataLst>
          </p:nvPr>
        </p:nvSpPr>
        <p:spPr>
          <a:xfrm>
            <a:off x="4419600" y="1524000"/>
            <a:ext cx="4343400" cy="4648200"/>
          </a:xfrm>
        </p:spPr>
        <p:txBody>
          <a:bodyPr>
            <a:normAutofit/>
          </a:bodyPr>
          <a:lstStyle/>
          <a:p>
            <a:pPr marL="285750" lvl="1" defTabSz="268288" eaLnBrk="1" hangingPunct="1">
              <a:spcBef>
                <a:spcPts val="0"/>
              </a:spcBef>
              <a:spcAft>
                <a:spcPts val="1200"/>
              </a:spcAft>
              <a:buFont typeface="Wingdings" panose="05000000000000000000" pitchFamily="2" charset="2"/>
              <a:buChar char="Ø"/>
              <a:defRPr/>
            </a:pPr>
            <a:r>
              <a:rPr lang="fr-CA" sz="2000" dirty="0" smtClean="0">
                <a:latin typeface="Arial Narrow" panose="020B0606020202030204" pitchFamily="34" charset="0"/>
              </a:rPr>
              <a:t>La </a:t>
            </a:r>
            <a:r>
              <a:rPr lang="fr-CA" sz="2000" b="1" dirty="0" smtClean="0">
                <a:latin typeface="Arial Narrow" panose="020B0606020202030204" pitchFamily="34" charset="0"/>
              </a:rPr>
              <a:t>section 6.1.6 </a:t>
            </a:r>
            <a:r>
              <a:rPr lang="fr-CA" sz="2000" dirty="0" smtClean="0">
                <a:latin typeface="Arial Narrow" panose="020B0606020202030204" pitchFamily="34" charset="0"/>
              </a:rPr>
              <a:t>de la </a:t>
            </a:r>
            <a:r>
              <a:rPr lang="fr-CA" sz="2000" i="1" dirty="0" smtClean="0">
                <a:latin typeface="Arial Narrow" panose="020B0606020202030204" pitchFamily="34" charset="0"/>
              </a:rPr>
              <a:t>Directive sur les langues officielles pour la gestion des personnes </a:t>
            </a:r>
            <a:r>
              <a:rPr lang="fr-CA" sz="2000" dirty="0" smtClean="0">
                <a:latin typeface="Arial Narrow" panose="020B0606020202030204" pitchFamily="34" charset="0"/>
              </a:rPr>
              <a:t>du Conseil du Trésor </a:t>
            </a:r>
            <a:r>
              <a:rPr lang="fr-CA" sz="2000" b="1" dirty="0" smtClean="0">
                <a:latin typeface="Arial Narrow" panose="020B0606020202030204" pitchFamily="34" charset="0"/>
              </a:rPr>
              <a:t>correspond à l’obligation prévue au par. 36(2) </a:t>
            </a:r>
            <a:r>
              <a:rPr lang="fr-CA" sz="2000" dirty="0" smtClean="0">
                <a:latin typeface="Arial Narrow" panose="020B0606020202030204" pitchFamily="34" charset="0"/>
              </a:rPr>
              <a:t>de la L</a:t>
            </a:r>
            <a:r>
              <a:rPr lang="en-CA" sz="2000" dirty="0" smtClean="0">
                <a:latin typeface="Arial Narrow" panose="020B0606020202030204" pitchFamily="34" charset="0"/>
              </a:rPr>
              <a:t>LO:</a:t>
            </a:r>
          </a:p>
          <a:p>
            <a:pPr marL="0" lvl="1" indent="0" defTabSz="268288" eaLnBrk="1" hangingPunct="1">
              <a:spcBef>
                <a:spcPts val="0"/>
              </a:spcBef>
              <a:spcAft>
                <a:spcPts val="1200"/>
              </a:spcAft>
              <a:buNone/>
              <a:defRPr/>
            </a:pPr>
            <a:r>
              <a:rPr lang="fr-FR" sz="1800" dirty="0" smtClean="0">
                <a:latin typeface="Arial Narrow" panose="020B0606020202030204" pitchFamily="34" charset="0"/>
              </a:rPr>
              <a:t>	« Les </a:t>
            </a:r>
            <a:r>
              <a:rPr lang="fr-FR" sz="1800" dirty="0">
                <a:latin typeface="Arial Narrow" panose="020B0606020202030204" pitchFamily="34" charset="0"/>
              </a:rPr>
              <a:t>gestionnaires et les superviseurs ont la </a:t>
            </a:r>
            <a:r>
              <a:rPr lang="fr-FR" sz="1800" dirty="0" smtClean="0">
                <a:latin typeface="Arial Narrow" panose="020B0606020202030204" pitchFamily="34" charset="0"/>
              </a:rPr>
              <a:t>	responsabilité </a:t>
            </a:r>
            <a:r>
              <a:rPr lang="fr-FR" sz="1800" dirty="0">
                <a:latin typeface="Arial Narrow" panose="020B0606020202030204" pitchFamily="34" charset="0"/>
              </a:rPr>
              <a:t>de </a:t>
            </a:r>
            <a:r>
              <a:rPr lang="fr-FR" sz="1800" dirty="0" smtClean="0">
                <a:latin typeface="Arial Narrow" panose="020B0606020202030204" pitchFamily="34" charset="0"/>
              </a:rPr>
              <a:t>:</a:t>
            </a:r>
          </a:p>
          <a:p>
            <a:pPr marL="0" lvl="1" indent="0" defTabSz="268288" eaLnBrk="1" hangingPunct="1">
              <a:spcBef>
                <a:spcPts val="0"/>
              </a:spcBef>
              <a:spcAft>
                <a:spcPts val="1200"/>
              </a:spcAft>
              <a:buNone/>
              <a:defRPr/>
            </a:pPr>
            <a:r>
              <a:rPr lang="fr-FR" sz="1800" dirty="0" smtClean="0">
                <a:latin typeface="Arial Narrow" panose="020B0606020202030204" pitchFamily="34" charset="0"/>
              </a:rPr>
              <a:t>	6.1.6 </a:t>
            </a:r>
            <a:r>
              <a:rPr lang="fr-FR" sz="1800" i="1" dirty="0">
                <a:latin typeface="Arial Narrow" panose="020B0606020202030204" pitchFamily="34" charset="0"/>
              </a:rPr>
              <a:t>(Autres mesures)</a:t>
            </a:r>
            <a:r>
              <a:rPr lang="fr-FR" sz="1800" dirty="0">
                <a:latin typeface="Arial Narrow" panose="020B0606020202030204" pitchFamily="34" charset="0"/>
              </a:rPr>
              <a:t> Prendre toute mesure </a:t>
            </a:r>
            <a:r>
              <a:rPr lang="fr-FR" sz="1800" dirty="0" smtClean="0">
                <a:latin typeface="Arial Narrow" panose="020B0606020202030204" pitchFamily="34" charset="0"/>
              </a:rPr>
              <a:t>	possible </a:t>
            </a:r>
            <a:r>
              <a:rPr lang="fr-FR" sz="1800" dirty="0">
                <a:latin typeface="Arial Narrow" panose="020B0606020202030204" pitchFamily="34" charset="0"/>
              </a:rPr>
              <a:t>pour créer et maintenir un milieu de </a:t>
            </a:r>
            <a:r>
              <a:rPr lang="fr-FR" sz="1800" dirty="0" smtClean="0">
                <a:latin typeface="Arial Narrow" panose="020B0606020202030204" pitchFamily="34" charset="0"/>
              </a:rPr>
              <a:t>	travail </a:t>
            </a:r>
            <a:r>
              <a:rPr lang="fr-FR" sz="1800" dirty="0">
                <a:latin typeface="Arial Narrow" panose="020B0606020202030204" pitchFamily="34" charset="0"/>
              </a:rPr>
              <a:t>qui permet aux employés dans les </a:t>
            </a:r>
            <a:r>
              <a:rPr lang="fr-FR" sz="1800" dirty="0" smtClean="0">
                <a:latin typeface="Arial Narrow" panose="020B0606020202030204" pitchFamily="34" charset="0"/>
              </a:rPr>
              <a:t>	régions bilingues </a:t>
            </a:r>
            <a:r>
              <a:rPr lang="fr-FR" sz="1800" dirty="0">
                <a:latin typeface="Arial Narrow" panose="020B0606020202030204" pitchFamily="34" charset="0"/>
              </a:rPr>
              <a:t>d'utiliser la langue officielle </a:t>
            </a:r>
            <a:r>
              <a:rPr lang="fr-FR" sz="1800" dirty="0" smtClean="0">
                <a:latin typeface="Arial Narrow" panose="020B0606020202030204" pitchFamily="34" charset="0"/>
              </a:rPr>
              <a:t>	de </a:t>
            </a:r>
            <a:r>
              <a:rPr lang="fr-FR" sz="1800" dirty="0">
                <a:latin typeface="Arial Narrow" panose="020B0606020202030204" pitchFamily="34" charset="0"/>
              </a:rPr>
              <a:t>leur </a:t>
            </a:r>
            <a:r>
              <a:rPr lang="fr-FR" sz="1800" dirty="0" smtClean="0">
                <a:latin typeface="Arial Narrow" panose="020B0606020202030204" pitchFamily="34" charset="0"/>
              </a:rPr>
              <a:t>choix pour </a:t>
            </a:r>
            <a:r>
              <a:rPr lang="fr-FR" sz="1800" dirty="0">
                <a:latin typeface="Arial Narrow" panose="020B0606020202030204" pitchFamily="34" charset="0"/>
              </a:rPr>
              <a:t>toute communication </a:t>
            </a:r>
            <a:r>
              <a:rPr lang="fr-FR" sz="1800" dirty="0" smtClean="0">
                <a:latin typeface="Arial Narrow" panose="020B0606020202030204" pitchFamily="34" charset="0"/>
              </a:rPr>
              <a:t>	orale </a:t>
            </a:r>
            <a:r>
              <a:rPr lang="fr-FR" sz="1800" dirty="0">
                <a:latin typeface="Arial Narrow" panose="020B0606020202030204" pitchFamily="34" charset="0"/>
              </a:rPr>
              <a:t>ou </a:t>
            </a:r>
            <a:r>
              <a:rPr lang="fr-FR" sz="1800" dirty="0" smtClean="0">
                <a:latin typeface="Arial Narrow" panose="020B0606020202030204" pitchFamily="34" charset="0"/>
              </a:rPr>
              <a:t>écrite. »</a:t>
            </a:r>
          </a:p>
        </p:txBody>
      </p:sp>
      <p:sp>
        <p:nvSpPr>
          <p:cNvPr id="8" name="Rectangle 13"/>
          <p:cNvSpPr txBox="1">
            <a:spLocks noChangeArrowheads="1"/>
          </p:cNvSpPr>
          <p:nvPr>
            <p:custDataLst>
              <p:tags r:id="rId3"/>
            </p:custDataLst>
          </p:nvPr>
        </p:nvSpPr>
        <p:spPr bwMode="auto">
          <a:xfrm>
            <a:off x="381000" y="838200"/>
            <a:ext cx="38862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361950" marR="0" lvl="0" indent="-361950" algn="l" defTabSz="914400" rtl="0" eaLnBrk="1" fontAlgn="base" latinLnBrk="0" hangingPunct="1">
              <a:lnSpc>
                <a:spcPct val="100000"/>
              </a:lnSpc>
              <a:spcBef>
                <a:spcPct val="0"/>
              </a:spcBef>
              <a:spcAft>
                <a:spcPct val="0"/>
              </a:spcAft>
              <a:buClrTx/>
              <a:buSzTx/>
              <a:buFontTx/>
              <a:buNone/>
              <a:tabLst>
                <a:tab pos="361950" algn="l"/>
                <a:tab pos="4572000" algn="l"/>
              </a:tabLst>
              <a:defRPr/>
            </a:pPr>
            <a:r>
              <a:rPr kumimoji="0" lang="en-CA" sz="2000" b="1" i="0" u="none" strike="noStrike" kern="0" cap="none" spc="0" normalizeH="0" noProof="0" dirty="0" err="1" smtClean="0">
                <a:ln>
                  <a:noFill/>
                </a:ln>
                <a:solidFill>
                  <a:srgbClr val="336600"/>
                </a:solidFill>
                <a:effectLst>
                  <a:outerShdw blurRad="38100" dist="38100" dir="2700000" algn="tl">
                    <a:srgbClr val="C0C0C0"/>
                  </a:outerShdw>
                </a:effectLst>
                <a:uLnTx/>
                <a:uFillTx/>
                <a:latin typeface="+mj-lt"/>
                <a:cs typeface="+mj-cs"/>
              </a:rPr>
              <a:t>Tailleur</a:t>
            </a:r>
            <a:r>
              <a:rPr kumimoji="0" lang="en-CA" sz="2000" b="1" i="0" u="none" strike="noStrike" kern="0" cap="none" spc="0" normalizeH="0" noProof="0" dirty="0" smtClean="0">
                <a:ln>
                  <a:noFill/>
                </a:ln>
                <a:solidFill>
                  <a:srgbClr val="336600"/>
                </a:solidFill>
                <a:effectLst>
                  <a:outerShdw blurRad="38100" dist="38100" dir="2700000" algn="tl">
                    <a:srgbClr val="C0C0C0"/>
                  </a:outerShdw>
                </a:effectLst>
                <a:uLnTx/>
                <a:uFillTx/>
                <a:latin typeface="+mj-lt"/>
                <a:cs typeface="+mj-cs"/>
              </a:rPr>
              <a:t> - Context (cont.)</a:t>
            </a:r>
            <a:endParaRPr kumimoji="0" lang="en-CA" sz="2000" b="0" i="1" u="none" strike="noStrike" kern="0" cap="none" spc="0" normalizeH="0" baseline="0" noProof="0" dirty="0" smtClean="0">
              <a:ln>
                <a:noFill/>
              </a:ln>
              <a:solidFill>
                <a:srgbClr val="336600"/>
              </a:solidFill>
              <a:effectLst/>
              <a:uLnTx/>
              <a:uFillTx/>
              <a:latin typeface="+mj-lt"/>
              <a:cs typeface="+mj-cs"/>
            </a:endParaRPr>
          </a:p>
        </p:txBody>
      </p:sp>
      <p:sp>
        <p:nvSpPr>
          <p:cNvPr id="9" name="Rectangle 8"/>
          <p:cNvSpPr/>
          <p:nvPr/>
        </p:nvSpPr>
        <p:spPr>
          <a:xfrm>
            <a:off x="4648200" y="838200"/>
            <a:ext cx="4267200" cy="533400"/>
          </a:xfrm>
          <a:prstGeom prst="rect">
            <a:avLst/>
          </a:prstGeom>
        </p:spPr>
        <p:txBody>
          <a:bodyPr wrap="square" anchor="ctr">
            <a:noAutofit/>
          </a:bodyPr>
          <a:lstStyle/>
          <a:p>
            <a:pPr>
              <a:tabLst>
                <a:tab pos="355600" algn="l"/>
              </a:tabLst>
            </a:pPr>
            <a:r>
              <a:rPr lang="fr-FR" sz="2000" b="1" dirty="0" smtClean="0">
                <a:solidFill>
                  <a:srgbClr val="336600"/>
                </a:solidFill>
                <a:effectLst>
                  <a:outerShdw blurRad="38100" dist="38100" dir="2700000" algn="tl">
                    <a:srgbClr val="000000">
                      <a:alpha val="43137"/>
                    </a:srgbClr>
                  </a:outerShdw>
                </a:effectLst>
                <a:latin typeface="+mj-lt"/>
              </a:rPr>
              <a:t>Tailleur – Mise en contexte (suite)</a:t>
            </a:r>
            <a:endParaRPr lang="en-CA" sz="2000" i="1" dirty="0">
              <a:solidFill>
                <a:srgbClr val="336600"/>
              </a:solidFill>
              <a:latin typeface="+mj-lt"/>
            </a:endParaRPr>
          </a:p>
        </p:txBody>
      </p:sp>
    </p:spTree>
    <p:extLst>
      <p:ext uri="{BB962C8B-B14F-4D97-AF65-F5344CB8AC3E}">
        <p14:creationId xmlns:p14="http://schemas.microsoft.com/office/powerpoint/2010/main" val="5552449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14"/>
          <p:cNvSpPr>
            <a:spLocks noGrp="1" noChangeArrowheads="1"/>
          </p:cNvSpPr>
          <p:nvPr>
            <p:ph type="body" sz="half" idx="4294967295"/>
            <p:custDataLst>
              <p:tags r:id="rId1"/>
            </p:custDataLst>
          </p:nvPr>
        </p:nvSpPr>
        <p:spPr>
          <a:xfrm>
            <a:off x="304800" y="1752600"/>
            <a:ext cx="3962400" cy="4114800"/>
          </a:xfrm>
        </p:spPr>
        <p:txBody>
          <a:bodyPr>
            <a:noAutofit/>
          </a:bodyPr>
          <a:lstStyle/>
          <a:p>
            <a:pPr marL="0" indent="0" eaLnBrk="1" hangingPunct="1">
              <a:spcBef>
                <a:spcPts val="0"/>
              </a:spcBef>
              <a:spcAft>
                <a:spcPts val="1200"/>
              </a:spcAft>
              <a:buNone/>
              <a:defRPr/>
            </a:pPr>
            <a:r>
              <a:rPr lang="en-CA" sz="1800" b="1" dirty="0" smtClean="0">
                <a:latin typeface="Arial Narrow" pitchFamily="34" charset="0"/>
              </a:rPr>
              <a:t>Facts:</a:t>
            </a:r>
          </a:p>
          <a:p>
            <a:pPr marL="0" indent="0" eaLnBrk="1" hangingPunct="1">
              <a:spcBef>
                <a:spcPts val="0"/>
              </a:spcBef>
              <a:spcAft>
                <a:spcPts val="1200"/>
              </a:spcAft>
              <a:buNone/>
              <a:defRPr/>
            </a:pPr>
            <a:r>
              <a:rPr lang="en-CA" sz="1800" dirty="0" smtClean="0">
                <a:latin typeface="Arial Narrow" pitchFamily="34" charset="0"/>
              </a:rPr>
              <a:t>Mr. </a:t>
            </a:r>
            <a:r>
              <a:rPr lang="en-CA" sz="1800" dirty="0" err="1" smtClean="0">
                <a:latin typeface="Arial Narrow" pitchFamily="34" charset="0"/>
              </a:rPr>
              <a:t>Tailleur</a:t>
            </a:r>
            <a:r>
              <a:rPr lang="en-CA" sz="1800" dirty="0" smtClean="0">
                <a:latin typeface="Arial Narrow" pitchFamily="34" charset="0"/>
              </a:rPr>
              <a:t> challenged a Canada Revenue  Agency (CRA) directive requiring </a:t>
            </a:r>
            <a:r>
              <a:rPr lang="en-CA" sz="1800" dirty="0">
                <a:latin typeface="Arial Narrow" pitchFamily="34" charset="0"/>
              </a:rPr>
              <a:t>that </a:t>
            </a:r>
            <a:r>
              <a:rPr lang="en-CA" sz="1800" dirty="0" smtClean="0">
                <a:latin typeface="Arial Narrow" pitchFamily="34" charset="0"/>
              </a:rPr>
              <a:t>internal notes to files be written </a:t>
            </a:r>
            <a:r>
              <a:rPr lang="en-CA" sz="1800" dirty="0">
                <a:latin typeface="Arial Narrow" pitchFamily="34" charset="0"/>
              </a:rPr>
              <a:t>in </a:t>
            </a:r>
            <a:r>
              <a:rPr lang="en-CA" sz="1800" dirty="0" smtClean="0">
                <a:latin typeface="Arial Narrow" pitchFamily="34" charset="0"/>
              </a:rPr>
              <a:t>the OL preferred </a:t>
            </a:r>
            <a:r>
              <a:rPr lang="en-CA" sz="1800" dirty="0">
                <a:latin typeface="Arial Narrow" pitchFamily="34" charset="0"/>
              </a:rPr>
              <a:t>by the </a:t>
            </a:r>
            <a:r>
              <a:rPr lang="en-CA" sz="1800" dirty="0" smtClean="0">
                <a:latin typeface="Arial Narrow" pitchFamily="34" charset="0"/>
              </a:rPr>
              <a:t>client/taxpayer.</a:t>
            </a:r>
          </a:p>
          <a:p>
            <a:pPr marL="0" lvl="1" indent="0" eaLnBrk="1" hangingPunct="1">
              <a:spcBef>
                <a:spcPts val="0"/>
              </a:spcBef>
              <a:spcAft>
                <a:spcPts val="1200"/>
              </a:spcAft>
              <a:buNone/>
              <a:defRPr/>
            </a:pPr>
            <a:r>
              <a:rPr lang="en-CA" sz="1800" b="1" dirty="0" smtClean="0">
                <a:latin typeface="Arial Narrow" pitchFamily="34" charset="0"/>
              </a:rPr>
              <a:t>Issues:  </a:t>
            </a:r>
          </a:p>
          <a:p>
            <a:pPr marL="342900" lvl="1" indent="-342900" eaLnBrk="1" hangingPunct="1">
              <a:spcBef>
                <a:spcPts val="0"/>
              </a:spcBef>
              <a:spcAft>
                <a:spcPts val="1200"/>
              </a:spcAft>
              <a:buFont typeface="+mj-lt"/>
              <a:buAutoNum type="arabicParenR"/>
              <a:defRPr/>
            </a:pPr>
            <a:r>
              <a:rPr lang="en-CA" sz="1800" dirty="0" smtClean="0">
                <a:latin typeface="Arial Narrow" pitchFamily="34" charset="0"/>
              </a:rPr>
              <a:t>Does this directive violate Mr. </a:t>
            </a:r>
            <a:r>
              <a:rPr lang="en-CA" sz="1800" dirty="0" err="1" smtClean="0">
                <a:latin typeface="Arial Narrow" pitchFamily="34" charset="0"/>
              </a:rPr>
              <a:t>Tailleur’s</a:t>
            </a:r>
            <a:r>
              <a:rPr lang="en-CA" sz="1800" dirty="0" smtClean="0">
                <a:latin typeface="Arial Narrow" pitchFamily="34" charset="0"/>
              </a:rPr>
              <a:t> right to work in the OL of his choice?</a:t>
            </a:r>
          </a:p>
          <a:p>
            <a:pPr marL="342900" lvl="1" indent="-342900" eaLnBrk="1" hangingPunct="1">
              <a:spcBef>
                <a:spcPts val="0"/>
              </a:spcBef>
              <a:spcAft>
                <a:spcPts val="1200"/>
              </a:spcAft>
              <a:buFont typeface="+mj-lt"/>
              <a:buAutoNum type="arabicParenR" startAt="2"/>
              <a:defRPr/>
            </a:pPr>
            <a:r>
              <a:rPr lang="en-CA" sz="1800" dirty="0" smtClean="0">
                <a:latin typeface="Arial Narrow" pitchFamily="34" charset="0"/>
              </a:rPr>
              <a:t>Is the directive necessary to respect the public’s rights under part IV, as argued by the CRA?</a:t>
            </a:r>
          </a:p>
        </p:txBody>
      </p:sp>
      <p:sp>
        <p:nvSpPr>
          <p:cNvPr id="70660" name="Rectangle 15"/>
          <p:cNvSpPr>
            <a:spLocks noGrp="1" noChangeArrowheads="1"/>
          </p:cNvSpPr>
          <p:nvPr>
            <p:ph type="body" sz="half" idx="4294967295"/>
            <p:custDataLst>
              <p:tags r:id="rId2"/>
            </p:custDataLst>
          </p:nvPr>
        </p:nvSpPr>
        <p:spPr>
          <a:xfrm>
            <a:off x="4572000" y="1752600"/>
            <a:ext cx="4267200" cy="4114800"/>
          </a:xfrm>
        </p:spPr>
        <p:txBody>
          <a:bodyPr>
            <a:normAutofit/>
          </a:bodyPr>
          <a:lstStyle/>
          <a:p>
            <a:pPr marL="0" lvl="1" indent="0" defTabSz="268288" eaLnBrk="1" hangingPunct="1">
              <a:spcBef>
                <a:spcPts val="0"/>
              </a:spcBef>
              <a:spcAft>
                <a:spcPts val="1200"/>
              </a:spcAft>
              <a:buNone/>
              <a:defRPr/>
            </a:pPr>
            <a:r>
              <a:rPr lang="en-CA" sz="1800" b="1" dirty="0" err="1" smtClean="0">
                <a:latin typeface="Arial Narrow" pitchFamily="34" charset="0"/>
              </a:rPr>
              <a:t>Faits</a:t>
            </a:r>
            <a:r>
              <a:rPr lang="en-CA" sz="1800" b="1" dirty="0" smtClean="0">
                <a:latin typeface="Arial Narrow" pitchFamily="34" charset="0"/>
              </a:rPr>
              <a:t>: </a:t>
            </a:r>
            <a:endParaRPr lang="fr-CA" sz="1800" b="1" dirty="0" smtClean="0">
              <a:latin typeface="Arial Narrow" pitchFamily="34" charset="0"/>
            </a:endParaRPr>
          </a:p>
          <a:p>
            <a:pPr marL="365125" lvl="1" indent="-365125" defTabSz="268288" eaLnBrk="1" hangingPunct="1">
              <a:spcBef>
                <a:spcPts val="0"/>
              </a:spcBef>
              <a:spcAft>
                <a:spcPts val="1200"/>
              </a:spcAft>
              <a:buFont typeface="Wingdings" pitchFamily="2" charset="2"/>
              <a:buChar char="Ø"/>
              <a:defRPr/>
            </a:pPr>
            <a:r>
              <a:rPr lang="fr-CA" sz="1800" dirty="0" smtClean="0">
                <a:latin typeface="Arial Narrow" pitchFamily="34" charset="0"/>
              </a:rPr>
              <a:t>M. Tailleur conteste la directive de l’Agence du revenu du Canada (ARC) l’obligeant </a:t>
            </a:r>
            <a:r>
              <a:rPr lang="fr-CA" sz="1800" dirty="0">
                <a:latin typeface="Arial Narrow" pitchFamily="34" charset="0"/>
              </a:rPr>
              <a:t>à rédiger des notes </a:t>
            </a:r>
            <a:r>
              <a:rPr lang="fr-CA" sz="1800" dirty="0" smtClean="0">
                <a:latin typeface="Arial Narrow" pitchFamily="34" charset="0"/>
              </a:rPr>
              <a:t>internes au dossier dans </a:t>
            </a:r>
            <a:r>
              <a:rPr lang="fr-CA" sz="1800" dirty="0">
                <a:latin typeface="Arial Narrow" pitchFamily="34" charset="0"/>
              </a:rPr>
              <a:t>la </a:t>
            </a:r>
            <a:r>
              <a:rPr lang="fr-CA" sz="1800" dirty="0" smtClean="0">
                <a:latin typeface="Arial Narrow" pitchFamily="34" charset="0"/>
              </a:rPr>
              <a:t>LO de </a:t>
            </a:r>
            <a:r>
              <a:rPr lang="fr-CA" sz="1800" dirty="0">
                <a:latin typeface="Arial Narrow" pitchFamily="34" charset="0"/>
              </a:rPr>
              <a:t>préférence du </a:t>
            </a:r>
            <a:r>
              <a:rPr lang="fr-CA" sz="1800" dirty="0" smtClean="0">
                <a:latin typeface="Arial Narrow" pitchFamily="34" charset="0"/>
              </a:rPr>
              <a:t>client/contribuable.</a:t>
            </a:r>
          </a:p>
          <a:p>
            <a:pPr marL="0" indent="0">
              <a:spcBef>
                <a:spcPts val="0"/>
              </a:spcBef>
              <a:spcAft>
                <a:spcPts val="1200"/>
              </a:spcAft>
              <a:buNone/>
            </a:pPr>
            <a:r>
              <a:rPr lang="fr-CA" sz="1800" b="1" dirty="0" smtClean="0">
                <a:latin typeface="Arial Narrow" pitchFamily="34" charset="0"/>
              </a:rPr>
              <a:t>Questions: </a:t>
            </a:r>
          </a:p>
          <a:p>
            <a:pPr>
              <a:spcBef>
                <a:spcPts val="0"/>
              </a:spcBef>
              <a:spcAft>
                <a:spcPts val="1200"/>
              </a:spcAft>
              <a:buAutoNum type="arabicParenBoth"/>
            </a:pPr>
            <a:r>
              <a:rPr lang="fr-CA" sz="1800" dirty="0" smtClean="0">
                <a:latin typeface="Arial Narrow" pitchFamily="34" charset="0"/>
              </a:rPr>
              <a:t>La directive viole-t-elle le droit de M. Tailleur de travailler dans la LO de son choix? </a:t>
            </a:r>
          </a:p>
          <a:p>
            <a:pPr>
              <a:spcBef>
                <a:spcPts val="0"/>
              </a:spcBef>
              <a:spcAft>
                <a:spcPts val="1200"/>
              </a:spcAft>
              <a:buFont typeface="Wingdings" panose="05000000000000000000" pitchFamily="2" charset="2"/>
              <a:buAutoNum type="arabicParenBoth" startAt="2"/>
            </a:pPr>
            <a:r>
              <a:rPr lang="fr-CA" sz="1800" dirty="0" smtClean="0">
                <a:latin typeface="Arial Narrow" pitchFamily="34" charset="0"/>
              </a:rPr>
              <a:t>La directive est-elle nécessaire pour respecter les droits du public en vertu de la partie IV, tel qu’argumenté par l’ARC?</a:t>
            </a:r>
          </a:p>
        </p:txBody>
      </p:sp>
      <p:sp>
        <p:nvSpPr>
          <p:cNvPr id="6" name="Rectangle 13"/>
          <p:cNvSpPr txBox="1">
            <a:spLocks noChangeArrowheads="1"/>
          </p:cNvSpPr>
          <p:nvPr>
            <p:custDataLst>
              <p:tags r:id="rId3"/>
            </p:custDataLst>
          </p:nvPr>
        </p:nvSpPr>
        <p:spPr bwMode="auto">
          <a:xfrm>
            <a:off x="300336" y="838200"/>
            <a:ext cx="3730253"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361950" marR="0" lvl="0" indent="-361950" algn="l" defTabSz="914400" rtl="0" eaLnBrk="1" fontAlgn="base" latinLnBrk="0" hangingPunct="1">
              <a:lnSpc>
                <a:spcPct val="100000"/>
              </a:lnSpc>
              <a:spcBef>
                <a:spcPct val="0"/>
              </a:spcBef>
              <a:spcAft>
                <a:spcPct val="0"/>
              </a:spcAft>
              <a:buClrTx/>
              <a:buSzTx/>
              <a:buFontTx/>
              <a:buNone/>
              <a:tabLst>
                <a:tab pos="361950" algn="l"/>
                <a:tab pos="4572000" algn="l"/>
              </a:tabLst>
              <a:defRPr/>
            </a:pPr>
            <a:r>
              <a:rPr lang="en-CA" sz="2000" b="1" kern="0" dirty="0" err="1" smtClean="0">
                <a:solidFill>
                  <a:srgbClr val="336600"/>
                </a:solidFill>
                <a:effectLst>
                  <a:outerShdw blurRad="38100" dist="38100" dir="2700000" algn="tl">
                    <a:srgbClr val="C0C0C0"/>
                  </a:outerShdw>
                </a:effectLst>
                <a:latin typeface="+mj-lt"/>
                <a:cs typeface="+mj-cs"/>
              </a:rPr>
              <a:t>Tailleur</a:t>
            </a:r>
            <a:r>
              <a:rPr lang="en-CA" sz="2000" b="1" kern="0" dirty="0">
                <a:solidFill>
                  <a:srgbClr val="336600"/>
                </a:solidFill>
                <a:effectLst>
                  <a:outerShdw blurRad="38100" dist="38100" dir="2700000" algn="tl">
                    <a:srgbClr val="C0C0C0"/>
                  </a:outerShdw>
                </a:effectLst>
                <a:latin typeface="+mj-lt"/>
                <a:cs typeface="+mj-cs"/>
              </a:rPr>
              <a:t> </a:t>
            </a:r>
            <a:r>
              <a:rPr lang="en-CA" sz="2000" b="1" kern="0" dirty="0" smtClean="0">
                <a:solidFill>
                  <a:srgbClr val="336600"/>
                </a:solidFill>
                <a:effectLst>
                  <a:outerShdw blurRad="38100" dist="38100" dir="2700000" algn="tl">
                    <a:srgbClr val="C0C0C0"/>
                  </a:outerShdw>
                </a:effectLst>
                <a:latin typeface="+mj-lt"/>
                <a:cs typeface="+mj-cs"/>
              </a:rPr>
              <a:t>– Facts and Issues</a:t>
            </a:r>
            <a:endParaRPr kumimoji="0" lang="en-CA" sz="2000" b="0" i="1" u="none" strike="noStrike" kern="0" cap="none" spc="0" normalizeH="0" baseline="0" noProof="0" dirty="0" smtClean="0">
              <a:ln>
                <a:noFill/>
              </a:ln>
              <a:solidFill>
                <a:srgbClr val="336600"/>
              </a:solidFill>
              <a:effectLst/>
              <a:uLnTx/>
              <a:uFillTx/>
              <a:latin typeface="+mj-lt"/>
              <a:cs typeface="+mj-cs"/>
            </a:endParaRPr>
          </a:p>
        </p:txBody>
      </p:sp>
      <p:sp>
        <p:nvSpPr>
          <p:cNvPr id="7" name="Rectangle 6"/>
          <p:cNvSpPr/>
          <p:nvPr/>
        </p:nvSpPr>
        <p:spPr>
          <a:xfrm>
            <a:off x="4573336" y="838200"/>
            <a:ext cx="4342063" cy="533400"/>
          </a:xfrm>
          <a:prstGeom prst="rect">
            <a:avLst/>
          </a:prstGeom>
        </p:spPr>
        <p:txBody>
          <a:bodyPr wrap="square" anchor="ctr">
            <a:noAutofit/>
          </a:bodyPr>
          <a:lstStyle/>
          <a:p>
            <a:pPr>
              <a:tabLst>
                <a:tab pos="355600" algn="l"/>
              </a:tabLst>
            </a:pPr>
            <a:r>
              <a:rPr lang="fr-FR" sz="2000" b="1" dirty="0" smtClean="0">
                <a:solidFill>
                  <a:srgbClr val="336600"/>
                </a:solidFill>
                <a:effectLst>
                  <a:outerShdw blurRad="38100" dist="38100" dir="2700000" algn="tl">
                    <a:srgbClr val="000000">
                      <a:alpha val="43137"/>
                    </a:srgbClr>
                  </a:outerShdw>
                </a:effectLst>
                <a:latin typeface="+mj-lt"/>
              </a:rPr>
              <a:t>Tailleur – Faits et questions en jeu</a:t>
            </a:r>
            <a:endParaRPr lang="en-CA" sz="2000" i="1" dirty="0">
              <a:solidFill>
                <a:srgbClr val="336600"/>
              </a:solidFill>
              <a:latin typeface="+mj-lt"/>
            </a:endParaRPr>
          </a:p>
        </p:txBody>
      </p:sp>
    </p:spTree>
    <p:extLst>
      <p:ext uri="{BB962C8B-B14F-4D97-AF65-F5344CB8AC3E}">
        <p14:creationId xmlns:p14="http://schemas.microsoft.com/office/powerpoint/2010/main" val="1015348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14"/>
          <p:cNvSpPr>
            <a:spLocks noGrp="1" noChangeArrowheads="1"/>
          </p:cNvSpPr>
          <p:nvPr>
            <p:ph type="body" sz="half" idx="4294967295"/>
            <p:custDataLst>
              <p:tags r:id="rId1"/>
            </p:custDataLst>
          </p:nvPr>
        </p:nvSpPr>
        <p:spPr>
          <a:xfrm>
            <a:off x="304800" y="1524000"/>
            <a:ext cx="4038600" cy="4572000"/>
          </a:xfrm>
        </p:spPr>
        <p:txBody>
          <a:bodyPr>
            <a:noAutofit/>
          </a:bodyPr>
          <a:lstStyle/>
          <a:p>
            <a:pPr marL="0" indent="0" eaLnBrk="1" hangingPunct="1">
              <a:spcBef>
                <a:spcPts val="0"/>
              </a:spcBef>
              <a:spcAft>
                <a:spcPts val="1200"/>
              </a:spcAft>
              <a:buNone/>
              <a:defRPr/>
            </a:pPr>
            <a:r>
              <a:rPr lang="fr-CA" sz="1800" b="1" dirty="0" smtClean="0">
                <a:latin typeface="Arial Narrow" panose="020B0606020202030204" pitchFamily="34" charset="0"/>
              </a:rPr>
              <a:t>On 36(2):</a:t>
            </a:r>
          </a:p>
          <a:p>
            <a:pPr eaLnBrk="1" hangingPunct="1">
              <a:spcBef>
                <a:spcPts val="0"/>
              </a:spcBef>
              <a:spcAft>
                <a:spcPts val="1200"/>
              </a:spcAft>
              <a:buFont typeface="Wingdings" panose="05000000000000000000" pitchFamily="2" charset="2"/>
              <a:buChar char="Ø"/>
              <a:defRPr/>
            </a:pPr>
            <a:r>
              <a:rPr lang="en-CA" sz="1800" dirty="0" smtClean="0">
                <a:latin typeface="Arial Narrow" panose="020B0606020202030204" pitchFamily="34" charset="0"/>
              </a:rPr>
              <a:t>Federal institutions are required to take, in addition to those measures set out in s. 36(1), such measures as are </a:t>
            </a:r>
            <a:r>
              <a:rPr lang="en-CA" sz="1800" b="1" dirty="0" smtClean="0">
                <a:latin typeface="Arial Narrow" panose="020B0606020202030204" pitchFamily="34" charset="0"/>
              </a:rPr>
              <a:t>reasonable</a:t>
            </a:r>
            <a:r>
              <a:rPr lang="en-CA" sz="1800" dirty="0" smtClean="0">
                <a:latin typeface="Arial Narrow" panose="020B0606020202030204" pitchFamily="34" charset="0"/>
              </a:rPr>
              <a:t> to take.</a:t>
            </a:r>
          </a:p>
          <a:p>
            <a:pPr eaLnBrk="1" hangingPunct="1">
              <a:spcBef>
                <a:spcPts val="0"/>
              </a:spcBef>
              <a:spcAft>
                <a:spcPts val="1200"/>
              </a:spcAft>
              <a:buFont typeface="Wingdings" panose="05000000000000000000" pitchFamily="2" charset="2"/>
              <a:buChar char="Ø"/>
              <a:defRPr/>
            </a:pPr>
            <a:endParaRPr lang="en-CA" sz="1800" dirty="0" smtClean="0">
              <a:latin typeface="Arial Narrow" panose="020B0606020202030204" pitchFamily="34" charset="0"/>
            </a:endParaRPr>
          </a:p>
          <a:p>
            <a:pPr marL="342900" lvl="1" indent="-342900" eaLnBrk="1" hangingPunct="1">
              <a:spcBef>
                <a:spcPts val="0"/>
              </a:spcBef>
              <a:spcAft>
                <a:spcPts val="1200"/>
              </a:spcAft>
              <a:buFont typeface="Wingdings" pitchFamily="2" charset="2"/>
              <a:buChar char="Ø"/>
              <a:defRPr/>
            </a:pPr>
            <a:r>
              <a:rPr lang="en-CA" sz="1800" dirty="0" smtClean="0">
                <a:latin typeface="Arial Narrow" panose="020B0606020202030204" pitchFamily="34" charset="0"/>
              </a:rPr>
              <a:t>‘Reasonable’ implies an </a:t>
            </a:r>
            <a:r>
              <a:rPr lang="en-CA" sz="1800" b="1" dirty="0" smtClean="0">
                <a:latin typeface="Arial Narrow" panose="020B0606020202030204" pitchFamily="34" charset="0"/>
              </a:rPr>
              <a:t>objective norm </a:t>
            </a:r>
            <a:r>
              <a:rPr lang="en-CA" sz="1800" dirty="0" smtClean="0">
                <a:latin typeface="Arial Narrow" panose="020B0606020202030204" pitchFamily="34" charset="0"/>
              </a:rPr>
              <a:t>and any measures taken should be capable of being objectively justified.</a:t>
            </a:r>
          </a:p>
          <a:p>
            <a:pPr marL="342900" lvl="1" indent="-342900" eaLnBrk="1" hangingPunct="1">
              <a:spcBef>
                <a:spcPts val="0"/>
              </a:spcBef>
              <a:spcAft>
                <a:spcPts val="1200"/>
              </a:spcAft>
              <a:buFont typeface="Wingdings" pitchFamily="2" charset="2"/>
              <a:buChar char="Ø"/>
              <a:defRPr/>
            </a:pPr>
            <a:endParaRPr lang="en-CA" sz="1800" dirty="0" smtClean="0">
              <a:latin typeface="Arial Narrow" panose="020B0606020202030204" pitchFamily="34" charset="0"/>
            </a:endParaRPr>
          </a:p>
          <a:p>
            <a:pPr marL="342900" lvl="1" indent="-342900" eaLnBrk="1" hangingPunct="1">
              <a:spcBef>
                <a:spcPts val="0"/>
              </a:spcBef>
              <a:spcAft>
                <a:spcPts val="1200"/>
              </a:spcAft>
              <a:buFont typeface="Wingdings" pitchFamily="2" charset="2"/>
              <a:buChar char="Ø"/>
              <a:defRPr/>
            </a:pPr>
            <a:r>
              <a:rPr lang="en-CA" sz="1800" dirty="0" smtClean="0">
                <a:latin typeface="Arial Narrow" panose="020B0606020202030204" pitchFamily="34" charset="0"/>
              </a:rPr>
              <a:t>Institution has the </a:t>
            </a:r>
            <a:r>
              <a:rPr lang="en-CA" sz="1800" b="1" dirty="0" smtClean="0">
                <a:latin typeface="Arial Narrow" panose="020B0606020202030204" pitchFamily="34" charset="0"/>
              </a:rPr>
              <a:t>obligation to explain </a:t>
            </a:r>
            <a:r>
              <a:rPr lang="en-CA" sz="1800" dirty="0" smtClean="0">
                <a:latin typeface="Arial Narrow" panose="020B0606020202030204" pitchFamily="34" charset="0"/>
              </a:rPr>
              <a:t>why a particular measure is not reasonable.</a:t>
            </a:r>
            <a:endParaRPr lang="en-CA" sz="1600" b="1" i="1" dirty="0" smtClean="0">
              <a:latin typeface="Arial Narrow" pitchFamily="34" charset="0"/>
            </a:endParaRPr>
          </a:p>
        </p:txBody>
      </p:sp>
      <p:sp>
        <p:nvSpPr>
          <p:cNvPr id="70660" name="Rectangle 15"/>
          <p:cNvSpPr>
            <a:spLocks noGrp="1" noChangeArrowheads="1"/>
          </p:cNvSpPr>
          <p:nvPr>
            <p:ph type="body" sz="half" idx="4294967295"/>
            <p:custDataLst>
              <p:tags r:id="rId2"/>
            </p:custDataLst>
          </p:nvPr>
        </p:nvSpPr>
        <p:spPr>
          <a:xfrm>
            <a:off x="4495800" y="1524000"/>
            <a:ext cx="4343400" cy="4572000"/>
          </a:xfrm>
        </p:spPr>
        <p:txBody>
          <a:bodyPr>
            <a:normAutofit lnSpcReduction="10000"/>
          </a:bodyPr>
          <a:lstStyle/>
          <a:p>
            <a:pPr marL="0" indent="0">
              <a:spcBef>
                <a:spcPts val="0"/>
              </a:spcBef>
              <a:spcAft>
                <a:spcPts val="1200"/>
              </a:spcAft>
              <a:buNone/>
            </a:pPr>
            <a:r>
              <a:rPr lang="fr-CA" sz="1800" b="1" dirty="0" smtClean="0">
                <a:latin typeface="Arial Narrow" panose="020B0606020202030204" pitchFamily="34" charset="0"/>
              </a:rPr>
              <a:t>Sur le par. 36(2):</a:t>
            </a:r>
          </a:p>
          <a:p>
            <a:pPr>
              <a:spcBef>
                <a:spcPts val="0"/>
              </a:spcBef>
              <a:spcAft>
                <a:spcPts val="1200"/>
              </a:spcAft>
              <a:buFont typeface="Wingdings" panose="05000000000000000000" pitchFamily="2" charset="2"/>
              <a:buChar char="Ø"/>
            </a:pPr>
            <a:r>
              <a:rPr lang="fr-CA" sz="1800" dirty="0" smtClean="0">
                <a:latin typeface="Arial Narrow" panose="020B0606020202030204" pitchFamily="34" charset="0"/>
              </a:rPr>
              <a:t>Les institutions </a:t>
            </a:r>
            <a:r>
              <a:rPr lang="fr-CA" sz="1800" dirty="0">
                <a:latin typeface="Arial Narrow" panose="020B0606020202030204" pitchFamily="34" charset="0"/>
              </a:rPr>
              <a:t>fédérales </a:t>
            </a:r>
            <a:r>
              <a:rPr lang="fr-CA" sz="1800" dirty="0" smtClean="0">
                <a:latin typeface="Arial Narrow" panose="020B0606020202030204" pitchFamily="34" charset="0"/>
              </a:rPr>
              <a:t>ont l’obligation </a:t>
            </a:r>
            <a:r>
              <a:rPr lang="fr-CA" sz="1800" dirty="0">
                <a:latin typeface="Arial Narrow" panose="020B0606020202030204" pitchFamily="34" charset="0"/>
              </a:rPr>
              <a:t>de </a:t>
            </a:r>
            <a:r>
              <a:rPr lang="fr-CA" sz="1800" dirty="0" smtClean="0">
                <a:latin typeface="Arial Narrow" panose="020B0606020202030204" pitchFamily="34" charset="0"/>
              </a:rPr>
              <a:t>prendre </a:t>
            </a:r>
            <a:r>
              <a:rPr lang="fr-CA" sz="1800" dirty="0">
                <a:latin typeface="Arial Narrow" panose="020B0606020202030204" pitchFamily="34" charset="0"/>
              </a:rPr>
              <a:t>toutes autres mesures qu’il est </a:t>
            </a:r>
            <a:r>
              <a:rPr lang="fr-CA" sz="1800" b="1" dirty="0">
                <a:latin typeface="Arial Narrow" panose="020B0606020202030204" pitchFamily="34" charset="0"/>
              </a:rPr>
              <a:t>raisonnable</a:t>
            </a:r>
            <a:r>
              <a:rPr lang="fr-CA" sz="1800" dirty="0">
                <a:latin typeface="Arial Narrow" panose="020B0606020202030204" pitchFamily="34" charset="0"/>
              </a:rPr>
              <a:t> de prendre, en plus de celles déjà prévues au </a:t>
            </a:r>
            <a:r>
              <a:rPr lang="fr-CA" sz="1800" dirty="0" smtClean="0">
                <a:latin typeface="Arial Narrow" panose="020B0606020202030204" pitchFamily="34" charset="0"/>
              </a:rPr>
              <a:t>para.</a:t>
            </a:r>
            <a:r>
              <a:rPr lang="fr-CA" sz="1800" dirty="0">
                <a:latin typeface="Arial Narrow" panose="020B0606020202030204" pitchFamily="34" charset="0"/>
              </a:rPr>
              <a:t> 36(1) de la LLO. </a:t>
            </a:r>
            <a:endParaRPr lang="fr-CA" sz="1800" dirty="0" smtClean="0">
              <a:latin typeface="Arial Narrow" panose="020B0606020202030204" pitchFamily="34" charset="0"/>
            </a:endParaRPr>
          </a:p>
          <a:p>
            <a:pPr>
              <a:spcBef>
                <a:spcPts val="0"/>
              </a:spcBef>
              <a:spcAft>
                <a:spcPts val="1200"/>
              </a:spcAft>
              <a:buFont typeface="Wingdings" panose="05000000000000000000" pitchFamily="2" charset="2"/>
              <a:buChar char="Ø"/>
            </a:pPr>
            <a:endParaRPr lang="fr-CA" sz="1800" dirty="0">
              <a:latin typeface="Arial Narrow" panose="020B0606020202030204" pitchFamily="34" charset="0"/>
            </a:endParaRPr>
          </a:p>
          <a:p>
            <a:pPr>
              <a:spcBef>
                <a:spcPts val="0"/>
              </a:spcBef>
              <a:spcAft>
                <a:spcPts val="1200"/>
              </a:spcAft>
              <a:buFont typeface="Wingdings" panose="05000000000000000000" pitchFamily="2" charset="2"/>
              <a:buChar char="Ø"/>
            </a:pPr>
            <a:r>
              <a:rPr lang="fr-CA" sz="1800" dirty="0">
                <a:latin typeface="Arial Narrow" panose="020B0606020202030204" pitchFamily="34" charset="0"/>
              </a:rPr>
              <a:t>Le terme « raisonnable » présuppose une </a:t>
            </a:r>
            <a:r>
              <a:rPr lang="fr-CA" sz="1800" b="1" dirty="0">
                <a:latin typeface="Arial Narrow" panose="020B0606020202030204" pitchFamily="34" charset="0"/>
              </a:rPr>
              <a:t>norme objective </a:t>
            </a:r>
            <a:r>
              <a:rPr lang="fr-CA" sz="1800" dirty="0">
                <a:latin typeface="Arial Narrow" panose="020B0606020202030204" pitchFamily="34" charset="0"/>
              </a:rPr>
              <a:t>et les mesures adoptées doivent donc pouvoir se justifier </a:t>
            </a:r>
            <a:r>
              <a:rPr lang="fr-CA" sz="1800" dirty="0" smtClean="0">
                <a:latin typeface="Arial Narrow" panose="020B0606020202030204" pitchFamily="34" charset="0"/>
              </a:rPr>
              <a:t>objectivement.</a:t>
            </a:r>
          </a:p>
          <a:p>
            <a:pPr marL="0" indent="0">
              <a:spcBef>
                <a:spcPts val="0"/>
              </a:spcBef>
              <a:spcAft>
                <a:spcPts val="1200"/>
              </a:spcAft>
              <a:buNone/>
            </a:pPr>
            <a:r>
              <a:rPr lang="fr-CA" sz="1800" dirty="0">
                <a:latin typeface="Arial Narrow" panose="020B0606020202030204" pitchFamily="34" charset="0"/>
              </a:rPr>
              <a:t> </a:t>
            </a:r>
            <a:endParaRPr lang="en-CA" sz="1800" dirty="0">
              <a:latin typeface="Arial Narrow" panose="020B0606020202030204" pitchFamily="34" charset="0"/>
            </a:endParaRPr>
          </a:p>
          <a:p>
            <a:pPr>
              <a:spcBef>
                <a:spcPts val="0"/>
              </a:spcBef>
              <a:spcAft>
                <a:spcPts val="1200"/>
              </a:spcAft>
              <a:buFont typeface="Wingdings" panose="05000000000000000000" pitchFamily="2" charset="2"/>
              <a:buChar char="Ø"/>
            </a:pPr>
            <a:r>
              <a:rPr lang="fr-CA" sz="1800" dirty="0" smtClean="0">
                <a:latin typeface="Arial Narrow" panose="020B0606020202030204" pitchFamily="34" charset="0"/>
              </a:rPr>
              <a:t>L’institution a </a:t>
            </a:r>
            <a:r>
              <a:rPr lang="fr-CA" sz="1800" b="1" dirty="0" smtClean="0">
                <a:latin typeface="Arial Narrow" panose="020B0606020202030204" pitchFamily="34" charset="0"/>
              </a:rPr>
              <a:t>l’obligation d’expliquer </a:t>
            </a:r>
            <a:r>
              <a:rPr lang="fr-CA" sz="1800" dirty="0">
                <a:latin typeface="Arial Narrow" panose="020B0606020202030204" pitchFamily="34" charset="0"/>
              </a:rPr>
              <a:t>pourquoi une mesure en particulier n’est pas </a:t>
            </a:r>
            <a:r>
              <a:rPr lang="fr-CA" sz="1800" dirty="0" smtClean="0">
                <a:latin typeface="Arial Narrow" panose="020B0606020202030204" pitchFamily="34" charset="0"/>
              </a:rPr>
              <a:t>raisonnable. </a:t>
            </a:r>
            <a:endParaRPr lang="fr-CA" sz="1800" dirty="0">
              <a:latin typeface="Arial Narrow" panose="020B0606020202030204" pitchFamily="34" charset="0"/>
            </a:endParaRPr>
          </a:p>
        </p:txBody>
      </p:sp>
      <p:sp>
        <p:nvSpPr>
          <p:cNvPr id="8" name="Rectangle 13"/>
          <p:cNvSpPr txBox="1">
            <a:spLocks noChangeArrowheads="1"/>
          </p:cNvSpPr>
          <p:nvPr>
            <p:custDataLst>
              <p:tags r:id="rId3"/>
            </p:custDataLst>
          </p:nvPr>
        </p:nvSpPr>
        <p:spPr bwMode="auto">
          <a:xfrm>
            <a:off x="304800" y="838200"/>
            <a:ext cx="40386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361950" marR="0" lvl="0" indent="-361950" algn="l" defTabSz="914400" rtl="0" eaLnBrk="1" fontAlgn="base" latinLnBrk="0" hangingPunct="1">
              <a:lnSpc>
                <a:spcPct val="100000"/>
              </a:lnSpc>
              <a:spcBef>
                <a:spcPct val="0"/>
              </a:spcBef>
              <a:spcAft>
                <a:spcPct val="0"/>
              </a:spcAft>
              <a:buClrTx/>
              <a:buSzTx/>
              <a:buFontTx/>
              <a:buNone/>
              <a:tabLst>
                <a:tab pos="361950" algn="l"/>
                <a:tab pos="4572000" algn="l"/>
              </a:tabLst>
              <a:defRPr/>
            </a:pPr>
            <a:r>
              <a:rPr lang="en-CA" sz="1800" b="1" kern="0" dirty="0" err="1" smtClean="0">
                <a:solidFill>
                  <a:srgbClr val="336600"/>
                </a:solidFill>
                <a:effectLst>
                  <a:outerShdw blurRad="38100" dist="38100" dir="2700000" algn="tl">
                    <a:srgbClr val="C0C0C0"/>
                  </a:outerShdw>
                </a:effectLst>
                <a:latin typeface="+mj-lt"/>
                <a:cs typeface="+mj-cs"/>
              </a:rPr>
              <a:t>Tailleur</a:t>
            </a:r>
            <a:r>
              <a:rPr lang="en-CA" sz="1800" b="1" kern="0" dirty="0" smtClean="0">
                <a:solidFill>
                  <a:srgbClr val="336600"/>
                </a:solidFill>
                <a:effectLst>
                  <a:outerShdw blurRad="38100" dist="38100" dir="2700000" algn="tl">
                    <a:srgbClr val="C0C0C0"/>
                  </a:outerShdw>
                </a:effectLst>
                <a:latin typeface="+mj-lt"/>
                <a:cs typeface="+mj-cs"/>
              </a:rPr>
              <a:t> - Teachings of the Court…</a:t>
            </a:r>
            <a:endParaRPr kumimoji="0" lang="en-CA" sz="1800" b="0" i="1" u="none" strike="noStrike" kern="0" cap="none" spc="0" normalizeH="0" baseline="0" noProof="0" dirty="0" smtClean="0">
              <a:ln>
                <a:noFill/>
              </a:ln>
              <a:solidFill>
                <a:srgbClr val="336600"/>
              </a:solidFill>
              <a:effectLst/>
              <a:uLnTx/>
              <a:uFillTx/>
              <a:latin typeface="+mj-lt"/>
              <a:cs typeface="+mj-cs"/>
            </a:endParaRPr>
          </a:p>
        </p:txBody>
      </p:sp>
      <p:sp>
        <p:nvSpPr>
          <p:cNvPr id="9" name="Rectangle 8"/>
          <p:cNvSpPr/>
          <p:nvPr/>
        </p:nvSpPr>
        <p:spPr>
          <a:xfrm>
            <a:off x="4495800" y="838200"/>
            <a:ext cx="4419600" cy="533400"/>
          </a:xfrm>
          <a:prstGeom prst="rect">
            <a:avLst/>
          </a:prstGeom>
        </p:spPr>
        <p:txBody>
          <a:bodyPr wrap="square" anchor="ctr">
            <a:noAutofit/>
          </a:bodyPr>
          <a:lstStyle/>
          <a:p>
            <a:pPr>
              <a:tabLst>
                <a:tab pos="355600" algn="l"/>
              </a:tabLst>
            </a:pPr>
            <a:r>
              <a:rPr lang="fr-FR" sz="1800" b="1" dirty="0" smtClean="0">
                <a:solidFill>
                  <a:srgbClr val="336600"/>
                </a:solidFill>
                <a:effectLst>
                  <a:outerShdw blurRad="38100" dist="38100" dir="2700000" algn="tl">
                    <a:srgbClr val="000000">
                      <a:alpha val="43137"/>
                    </a:srgbClr>
                  </a:outerShdw>
                </a:effectLst>
                <a:latin typeface="+mj-lt"/>
              </a:rPr>
              <a:t>Tailleur – Enseignements de la Cour…</a:t>
            </a:r>
            <a:endParaRPr lang="en-CA" sz="1800" i="1" dirty="0">
              <a:solidFill>
                <a:srgbClr val="336600"/>
              </a:solidFill>
              <a:latin typeface="+mj-lt"/>
            </a:endParaRPr>
          </a:p>
        </p:txBody>
      </p:sp>
    </p:spTree>
    <p:extLst>
      <p:ext uri="{BB962C8B-B14F-4D97-AF65-F5344CB8AC3E}">
        <p14:creationId xmlns:p14="http://schemas.microsoft.com/office/powerpoint/2010/main" val="19885146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14"/>
          <p:cNvSpPr>
            <a:spLocks noGrp="1" noChangeArrowheads="1"/>
          </p:cNvSpPr>
          <p:nvPr>
            <p:ph type="body" sz="half" idx="4294967295"/>
            <p:custDataLst>
              <p:tags r:id="rId1"/>
            </p:custDataLst>
          </p:nvPr>
        </p:nvSpPr>
        <p:spPr>
          <a:xfrm>
            <a:off x="304800" y="1828800"/>
            <a:ext cx="4038600" cy="3581400"/>
          </a:xfrm>
        </p:spPr>
        <p:txBody>
          <a:bodyPr/>
          <a:lstStyle/>
          <a:p>
            <a:pPr marL="3175" lvl="1" indent="0" defTabSz="361950" eaLnBrk="1" hangingPunct="1">
              <a:spcBef>
                <a:spcPts val="0"/>
              </a:spcBef>
              <a:buNone/>
              <a:defRPr/>
            </a:pPr>
            <a:r>
              <a:rPr lang="en-CA" sz="2400" b="1" i="1" dirty="0">
                <a:latin typeface="Arial Narrow" panose="020B0606020202030204" pitchFamily="34" charset="0"/>
              </a:rPr>
              <a:t>I</a:t>
            </a:r>
            <a:r>
              <a:rPr lang="en-CA" sz="2400" b="1" i="1" dirty="0" smtClean="0">
                <a:latin typeface="Arial Narrow" panose="020B0606020202030204" pitchFamily="34" charset="0"/>
              </a:rPr>
              <a:t>s an additional measure unreasonable?</a:t>
            </a:r>
          </a:p>
          <a:p>
            <a:pPr marL="288925" lvl="1" defTabSz="361950" eaLnBrk="1" hangingPunct="1">
              <a:spcBef>
                <a:spcPts val="0"/>
              </a:spcBef>
              <a:buFont typeface="Wingdings" panose="05000000000000000000" pitchFamily="2" charset="2"/>
              <a:buChar char="Ø"/>
              <a:defRPr/>
            </a:pPr>
            <a:endParaRPr lang="en-CA" sz="1800" dirty="0" smtClean="0">
              <a:latin typeface="Arial Narrow" panose="020B0606020202030204" pitchFamily="34" charset="0"/>
            </a:endParaRPr>
          </a:p>
          <a:p>
            <a:pPr marL="288925" lvl="1" defTabSz="361950" eaLnBrk="1" hangingPunct="1">
              <a:spcBef>
                <a:spcPts val="0"/>
              </a:spcBef>
              <a:buFont typeface="Wingdings" panose="05000000000000000000" pitchFamily="2" charset="2"/>
              <a:buChar char="Ø"/>
              <a:defRPr/>
            </a:pPr>
            <a:endParaRPr lang="en-CA" sz="2400" dirty="0">
              <a:latin typeface="Arial Narrow" panose="020B0606020202030204" pitchFamily="34" charset="0"/>
            </a:endParaRPr>
          </a:p>
          <a:p>
            <a:pPr marL="288925" lvl="1" defTabSz="361950" eaLnBrk="1" hangingPunct="1">
              <a:spcBef>
                <a:spcPts val="0"/>
              </a:spcBef>
              <a:buFont typeface="Wingdings" panose="05000000000000000000" pitchFamily="2" charset="2"/>
              <a:buChar char="Ø"/>
              <a:defRPr/>
            </a:pPr>
            <a:r>
              <a:rPr lang="en-CA" sz="2400" dirty="0" smtClean="0">
                <a:latin typeface="Arial Narrow" panose="020B0606020202030204" pitchFamily="34" charset="0"/>
              </a:rPr>
              <a:t>The </a:t>
            </a:r>
            <a:r>
              <a:rPr lang="en-CA" sz="2400" dirty="0">
                <a:latin typeface="Arial Narrow" panose="020B0606020202030204" pitchFamily="34" charset="0"/>
              </a:rPr>
              <a:t>Court set out </a:t>
            </a:r>
            <a:r>
              <a:rPr lang="en-CA" sz="2400" b="1" dirty="0">
                <a:latin typeface="Arial Narrow" panose="020B0606020202030204" pitchFamily="34" charset="0"/>
              </a:rPr>
              <a:t>three non-exhaustive factors </a:t>
            </a:r>
            <a:r>
              <a:rPr lang="en-CA" sz="2400" dirty="0">
                <a:latin typeface="Arial Narrow" panose="020B0606020202030204" pitchFamily="34" charset="0"/>
              </a:rPr>
              <a:t>to be considered when determining whether a measure is </a:t>
            </a:r>
            <a:r>
              <a:rPr lang="en-CA" sz="2400" dirty="0" smtClean="0">
                <a:latin typeface="Arial Narrow" panose="020B0606020202030204" pitchFamily="34" charset="0"/>
              </a:rPr>
              <a:t>reasonable or not.</a:t>
            </a:r>
          </a:p>
          <a:p>
            <a:pPr marL="3175" lvl="1" indent="0" defTabSz="361950" eaLnBrk="1" hangingPunct="1">
              <a:spcBef>
                <a:spcPts val="0"/>
              </a:spcBef>
              <a:buNone/>
              <a:defRPr/>
            </a:pPr>
            <a:endParaRPr lang="en-CA" sz="1800" dirty="0" smtClean="0">
              <a:latin typeface="Arial Narrow" panose="020B0606020202030204" pitchFamily="34" charset="0"/>
            </a:endParaRPr>
          </a:p>
        </p:txBody>
      </p:sp>
      <p:sp>
        <p:nvSpPr>
          <p:cNvPr id="70660" name="Rectangle 15"/>
          <p:cNvSpPr>
            <a:spLocks noGrp="1" noChangeArrowheads="1"/>
          </p:cNvSpPr>
          <p:nvPr>
            <p:ph type="body" sz="half" idx="4294967295"/>
            <p:custDataLst>
              <p:tags r:id="rId2"/>
            </p:custDataLst>
          </p:nvPr>
        </p:nvSpPr>
        <p:spPr>
          <a:xfrm>
            <a:off x="4572000" y="1828800"/>
            <a:ext cx="4191000" cy="4038600"/>
          </a:xfrm>
        </p:spPr>
        <p:txBody>
          <a:bodyPr/>
          <a:lstStyle/>
          <a:p>
            <a:pPr marL="0" indent="0">
              <a:spcBef>
                <a:spcPts val="0"/>
              </a:spcBef>
              <a:buNone/>
            </a:pPr>
            <a:r>
              <a:rPr lang="fr-CA" b="1" i="1" dirty="0" smtClean="0">
                <a:latin typeface="Arial Narrow" panose="020B0606020202030204" pitchFamily="34" charset="0"/>
              </a:rPr>
              <a:t>Est-ce qu’une mesure additionnelle est déraisonnable? </a:t>
            </a:r>
          </a:p>
          <a:p>
            <a:pPr marL="0" indent="0">
              <a:spcBef>
                <a:spcPts val="0"/>
              </a:spcBef>
              <a:buNone/>
            </a:pPr>
            <a:endParaRPr lang="fr-CA" sz="1800" dirty="0" smtClean="0">
              <a:latin typeface="Arial Narrow" panose="020B0606020202030204" pitchFamily="34" charset="0"/>
            </a:endParaRPr>
          </a:p>
          <a:p>
            <a:pPr marL="0" indent="0">
              <a:spcBef>
                <a:spcPts val="0"/>
              </a:spcBef>
              <a:buNone/>
            </a:pPr>
            <a:endParaRPr lang="fr-CA" sz="1800" dirty="0">
              <a:latin typeface="Arial Narrow" panose="020B0606020202030204" pitchFamily="34" charset="0"/>
            </a:endParaRPr>
          </a:p>
          <a:p>
            <a:pPr>
              <a:spcBef>
                <a:spcPts val="0"/>
              </a:spcBef>
              <a:buFont typeface="Wingdings" panose="05000000000000000000" pitchFamily="2" charset="2"/>
              <a:buChar char="Ø"/>
            </a:pPr>
            <a:r>
              <a:rPr lang="fr-CA" dirty="0" smtClean="0">
                <a:latin typeface="Arial Narrow" panose="020B0606020202030204" pitchFamily="34" charset="0"/>
              </a:rPr>
              <a:t>La </a:t>
            </a:r>
            <a:r>
              <a:rPr lang="fr-CA" dirty="0">
                <a:latin typeface="Arial Narrow" panose="020B0606020202030204" pitchFamily="34" charset="0"/>
              </a:rPr>
              <a:t>cour </a:t>
            </a:r>
            <a:r>
              <a:rPr lang="fr-CA" dirty="0" smtClean="0">
                <a:latin typeface="Arial Narrow" panose="020B0606020202030204" pitchFamily="34" charset="0"/>
              </a:rPr>
              <a:t>énonce </a:t>
            </a:r>
            <a:r>
              <a:rPr lang="fr-CA" b="1" dirty="0">
                <a:latin typeface="Arial Narrow" panose="020B0606020202030204" pitchFamily="34" charset="0"/>
              </a:rPr>
              <a:t>trois critères, non exhaustifs</a:t>
            </a:r>
            <a:r>
              <a:rPr lang="fr-CA" dirty="0">
                <a:latin typeface="Arial Narrow" panose="020B0606020202030204" pitchFamily="34" charset="0"/>
              </a:rPr>
              <a:t>, permettant de déterminer </a:t>
            </a:r>
            <a:r>
              <a:rPr lang="fr-CA" dirty="0" smtClean="0">
                <a:latin typeface="Arial Narrow" panose="020B0606020202030204" pitchFamily="34" charset="0"/>
              </a:rPr>
              <a:t>si la prise d’une </a:t>
            </a:r>
            <a:r>
              <a:rPr lang="fr-CA" dirty="0">
                <a:latin typeface="Arial Narrow" panose="020B0606020202030204" pitchFamily="34" charset="0"/>
              </a:rPr>
              <a:t>mesure est </a:t>
            </a:r>
            <a:r>
              <a:rPr lang="fr-CA" dirty="0" smtClean="0">
                <a:latin typeface="Arial Narrow" panose="020B0606020202030204" pitchFamily="34" charset="0"/>
              </a:rPr>
              <a:t>raisonnable ou non</a:t>
            </a:r>
            <a:r>
              <a:rPr lang="fr-CA" dirty="0">
                <a:latin typeface="Arial Narrow" panose="020B0606020202030204" pitchFamily="34" charset="0"/>
              </a:rPr>
              <a:t>.</a:t>
            </a:r>
            <a:endParaRPr lang="fr-CA" dirty="0" smtClean="0">
              <a:latin typeface="Arial Narrow" panose="020B0606020202030204" pitchFamily="34" charset="0"/>
            </a:endParaRPr>
          </a:p>
          <a:p>
            <a:pPr marL="0" indent="0">
              <a:spcBef>
                <a:spcPts val="0"/>
              </a:spcBef>
              <a:buNone/>
            </a:pPr>
            <a:endParaRPr lang="fr-CA" sz="1600" dirty="0">
              <a:latin typeface="Arial Narrow" pitchFamily="34" charset="0"/>
            </a:endParaRPr>
          </a:p>
        </p:txBody>
      </p:sp>
      <p:sp>
        <p:nvSpPr>
          <p:cNvPr id="6" name="Rectangle 13"/>
          <p:cNvSpPr txBox="1">
            <a:spLocks noChangeArrowheads="1"/>
          </p:cNvSpPr>
          <p:nvPr>
            <p:custDataLst>
              <p:tags r:id="rId3"/>
            </p:custDataLst>
          </p:nvPr>
        </p:nvSpPr>
        <p:spPr bwMode="auto">
          <a:xfrm>
            <a:off x="304800" y="838200"/>
            <a:ext cx="38862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361950" marR="0" lvl="0" indent="-361950" algn="l" defTabSz="914400" rtl="0" eaLnBrk="1" fontAlgn="base" latinLnBrk="0" hangingPunct="1">
              <a:lnSpc>
                <a:spcPct val="100000"/>
              </a:lnSpc>
              <a:spcBef>
                <a:spcPct val="0"/>
              </a:spcBef>
              <a:spcAft>
                <a:spcPct val="0"/>
              </a:spcAft>
              <a:buClrTx/>
              <a:buSzTx/>
              <a:buFontTx/>
              <a:buNone/>
              <a:tabLst>
                <a:tab pos="361950" algn="l"/>
                <a:tab pos="4572000" algn="l"/>
              </a:tabLst>
              <a:defRPr/>
            </a:pPr>
            <a:r>
              <a:rPr lang="en-CA" sz="2000" b="1" kern="0" dirty="0" err="1" smtClean="0">
                <a:solidFill>
                  <a:srgbClr val="336600"/>
                </a:solidFill>
                <a:effectLst>
                  <a:outerShdw blurRad="38100" dist="38100" dir="2700000" algn="tl">
                    <a:srgbClr val="C0C0C0"/>
                  </a:outerShdw>
                </a:effectLst>
                <a:latin typeface="+mj-lt"/>
                <a:cs typeface="+mj-cs"/>
              </a:rPr>
              <a:t>Tailleur</a:t>
            </a:r>
            <a:r>
              <a:rPr lang="en-CA" sz="2000" b="1" kern="0" dirty="0" smtClean="0">
                <a:solidFill>
                  <a:srgbClr val="336600"/>
                </a:solidFill>
                <a:effectLst>
                  <a:outerShdw blurRad="38100" dist="38100" dir="2700000" algn="tl">
                    <a:srgbClr val="C0C0C0"/>
                  </a:outerShdw>
                </a:effectLst>
                <a:latin typeface="+mj-lt"/>
                <a:cs typeface="+mj-cs"/>
              </a:rPr>
              <a:t> – The Three </a:t>
            </a:r>
            <a:r>
              <a:rPr lang="en-CA" sz="2000" b="1" kern="0" dirty="0">
                <a:solidFill>
                  <a:srgbClr val="336600"/>
                </a:solidFill>
                <a:effectLst>
                  <a:outerShdw blurRad="38100" dist="38100" dir="2700000" algn="tl">
                    <a:srgbClr val="C0C0C0"/>
                  </a:outerShdw>
                </a:effectLst>
                <a:latin typeface="+mj-lt"/>
                <a:cs typeface="+mj-cs"/>
              </a:rPr>
              <a:t>C</a:t>
            </a:r>
            <a:r>
              <a:rPr lang="en-CA" sz="2000" b="1" kern="0" dirty="0" smtClean="0">
                <a:solidFill>
                  <a:srgbClr val="336600"/>
                </a:solidFill>
                <a:effectLst>
                  <a:outerShdw blurRad="38100" dist="38100" dir="2700000" algn="tl">
                    <a:srgbClr val="C0C0C0"/>
                  </a:outerShdw>
                </a:effectLst>
                <a:latin typeface="+mj-lt"/>
                <a:cs typeface="+mj-cs"/>
              </a:rPr>
              <a:t>riteria…</a:t>
            </a:r>
            <a:endParaRPr kumimoji="0" lang="en-CA" sz="2000" b="0" i="1" u="none" strike="noStrike" kern="0" cap="none" spc="0" normalizeH="0" baseline="0" noProof="0" dirty="0" smtClean="0">
              <a:ln>
                <a:noFill/>
              </a:ln>
              <a:solidFill>
                <a:srgbClr val="336600"/>
              </a:solidFill>
              <a:effectLst/>
              <a:uLnTx/>
              <a:uFillTx/>
              <a:latin typeface="+mj-lt"/>
              <a:cs typeface="+mj-cs"/>
            </a:endParaRPr>
          </a:p>
        </p:txBody>
      </p:sp>
      <p:sp>
        <p:nvSpPr>
          <p:cNvPr id="7" name="Rectangle 6"/>
          <p:cNvSpPr/>
          <p:nvPr/>
        </p:nvSpPr>
        <p:spPr>
          <a:xfrm>
            <a:off x="4648200" y="838200"/>
            <a:ext cx="4114800" cy="533400"/>
          </a:xfrm>
          <a:prstGeom prst="rect">
            <a:avLst/>
          </a:prstGeom>
        </p:spPr>
        <p:txBody>
          <a:bodyPr wrap="square" anchor="ctr">
            <a:noAutofit/>
          </a:bodyPr>
          <a:lstStyle/>
          <a:p>
            <a:pPr>
              <a:tabLst>
                <a:tab pos="355600" algn="l"/>
              </a:tabLst>
            </a:pPr>
            <a:r>
              <a:rPr lang="fr-FR" sz="2000" b="1" dirty="0" smtClean="0">
                <a:solidFill>
                  <a:srgbClr val="336600"/>
                </a:solidFill>
                <a:effectLst>
                  <a:outerShdw blurRad="38100" dist="38100" dir="2700000" algn="tl">
                    <a:srgbClr val="000000">
                      <a:alpha val="43137"/>
                    </a:srgbClr>
                  </a:outerShdw>
                </a:effectLst>
                <a:latin typeface="+mj-lt"/>
              </a:rPr>
              <a:t>Tailleur – Les trois critères…</a:t>
            </a:r>
            <a:endParaRPr lang="en-CA" sz="2000" i="1" dirty="0">
              <a:solidFill>
                <a:srgbClr val="336600"/>
              </a:solidFill>
              <a:latin typeface="+mj-lt"/>
            </a:endParaRPr>
          </a:p>
        </p:txBody>
      </p:sp>
    </p:spTree>
    <p:extLst>
      <p:ext uri="{BB962C8B-B14F-4D97-AF65-F5344CB8AC3E}">
        <p14:creationId xmlns:p14="http://schemas.microsoft.com/office/powerpoint/2010/main" val="1962105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14"/>
          <p:cNvSpPr>
            <a:spLocks noGrp="1" noChangeArrowheads="1"/>
          </p:cNvSpPr>
          <p:nvPr>
            <p:ph type="body" sz="half" idx="4294967295"/>
            <p:custDataLst>
              <p:tags r:id="rId1"/>
            </p:custDataLst>
          </p:nvPr>
        </p:nvSpPr>
        <p:spPr>
          <a:xfrm>
            <a:off x="304800" y="1828800"/>
            <a:ext cx="3962400" cy="4419600"/>
          </a:xfrm>
        </p:spPr>
        <p:txBody>
          <a:bodyPr/>
          <a:lstStyle/>
          <a:p>
            <a:pPr marL="182562" indent="0">
              <a:spcBef>
                <a:spcPts val="0"/>
              </a:spcBef>
              <a:buNone/>
            </a:pPr>
            <a:r>
              <a:rPr lang="en-CA" sz="2000" b="1" dirty="0" smtClean="0">
                <a:latin typeface="Arial Narrow" panose="020B0606020202030204" pitchFamily="34" charset="0"/>
              </a:rPr>
              <a:t>1) The additional contemplated measure creates significant </a:t>
            </a:r>
            <a:r>
              <a:rPr lang="en-CA" sz="2000" b="1" dirty="0">
                <a:latin typeface="Arial Narrow" panose="020B0606020202030204" pitchFamily="34" charset="0"/>
              </a:rPr>
              <a:t>and serious operational </a:t>
            </a:r>
            <a:r>
              <a:rPr lang="en-CA" sz="2000" b="1" dirty="0" smtClean="0">
                <a:latin typeface="Arial Narrow" panose="020B0606020202030204" pitchFamily="34" charset="0"/>
              </a:rPr>
              <a:t>hardships</a:t>
            </a:r>
            <a:r>
              <a:rPr lang="en-CA" sz="2000" dirty="0" smtClean="0">
                <a:latin typeface="Arial Narrow" panose="020B0606020202030204" pitchFamily="34" charset="0"/>
              </a:rPr>
              <a:t>.</a:t>
            </a:r>
          </a:p>
          <a:p>
            <a:pPr marL="182562" indent="0">
              <a:spcBef>
                <a:spcPts val="0"/>
              </a:spcBef>
              <a:buNone/>
            </a:pPr>
            <a:endParaRPr lang="en-CA" sz="1600" dirty="0">
              <a:latin typeface="Arial Narrow" panose="020B0606020202030204" pitchFamily="34" charset="0"/>
            </a:endParaRPr>
          </a:p>
          <a:p>
            <a:pPr marL="182562" indent="0">
              <a:spcBef>
                <a:spcPts val="0"/>
              </a:spcBef>
              <a:buNone/>
            </a:pPr>
            <a:r>
              <a:rPr lang="en-CA" sz="1800" i="1" dirty="0" smtClean="0">
                <a:latin typeface="Arial Narrow" panose="020B0606020202030204" pitchFamily="34" charset="0"/>
              </a:rPr>
              <a:t>- A mere </a:t>
            </a:r>
            <a:r>
              <a:rPr lang="en-CA" sz="1800" i="1" dirty="0">
                <a:latin typeface="Arial Narrow" panose="020B0606020202030204" pitchFamily="34" charset="0"/>
              </a:rPr>
              <a:t>operational inconvenience or administrative hindrance would not be </a:t>
            </a:r>
            <a:r>
              <a:rPr lang="en-CA" sz="1800" i="1" dirty="0" smtClean="0">
                <a:latin typeface="Arial Narrow" panose="020B0606020202030204" pitchFamily="34" charset="0"/>
              </a:rPr>
              <a:t>sufficient.</a:t>
            </a:r>
          </a:p>
          <a:p>
            <a:pPr marL="182562" indent="0">
              <a:spcBef>
                <a:spcPts val="0"/>
              </a:spcBef>
              <a:buNone/>
            </a:pPr>
            <a:endParaRPr lang="en-CA" sz="1800" i="1" dirty="0">
              <a:latin typeface="Arial Narrow" panose="020B0606020202030204" pitchFamily="34" charset="0"/>
            </a:endParaRPr>
          </a:p>
          <a:p>
            <a:pPr marL="182562" indent="0">
              <a:spcBef>
                <a:spcPts val="0"/>
              </a:spcBef>
              <a:buNone/>
            </a:pPr>
            <a:r>
              <a:rPr lang="en-CA" sz="1800" i="1" dirty="0" smtClean="0">
                <a:latin typeface="Arial Narrow" panose="020B0606020202030204" pitchFamily="34" charset="0"/>
              </a:rPr>
              <a:t>- The purpose of the provision is not to impose </a:t>
            </a:r>
            <a:r>
              <a:rPr lang="en-CA" sz="1800" i="1" dirty="0">
                <a:latin typeface="Arial Narrow" panose="020B0606020202030204" pitchFamily="34" charset="0"/>
              </a:rPr>
              <a:t>upon </a:t>
            </a:r>
            <a:r>
              <a:rPr lang="en-CA" sz="1800" i="1" dirty="0" smtClean="0">
                <a:latin typeface="Arial Narrow" panose="020B0606020202030204" pitchFamily="34" charset="0"/>
              </a:rPr>
              <a:t>institutions </a:t>
            </a:r>
            <a:r>
              <a:rPr lang="en-CA" sz="1800" i="1" dirty="0">
                <a:latin typeface="Arial Narrow" panose="020B0606020202030204" pitchFamily="34" charset="0"/>
              </a:rPr>
              <a:t>rigorous and inflexible demands such that the administration of the institution itself is adversely </a:t>
            </a:r>
            <a:r>
              <a:rPr lang="en-CA" sz="1800" i="1" dirty="0" smtClean="0">
                <a:latin typeface="Arial Narrow" panose="020B0606020202030204" pitchFamily="34" charset="0"/>
              </a:rPr>
              <a:t>impacted.</a:t>
            </a:r>
            <a:endParaRPr lang="en-CA" sz="1800" i="1" dirty="0">
              <a:latin typeface="Arial Narrow" panose="020B0606020202030204" pitchFamily="34" charset="0"/>
            </a:endParaRPr>
          </a:p>
        </p:txBody>
      </p:sp>
      <p:sp>
        <p:nvSpPr>
          <p:cNvPr id="70660" name="Rectangle 15"/>
          <p:cNvSpPr>
            <a:spLocks noGrp="1" noChangeArrowheads="1"/>
          </p:cNvSpPr>
          <p:nvPr>
            <p:ph type="body" sz="half" idx="4294967295"/>
            <p:custDataLst>
              <p:tags r:id="rId2"/>
            </p:custDataLst>
          </p:nvPr>
        </p:nvSpPr>
        <p:spPr>
          <a:xfrm>
            <a:off x="4572000" y="1371600"/>
            <a:ext cx="4114800" cy="4876800"/>
          </a:xfrm>
        </p:spPr>
        <p:txBody>
          <a:bodyPr/>
          <a:lstStyle/>
          <a:p>
            <a:pPr marL="0" indent="0">
              <a:spcBef>
                <a:spcPts val="0"/>
              </a:spcBef>
              <a:buNone/>
            </a:pPr>
            <a:endParaRPr lang="en-CA" sz="2000" dirty="0">
              <a:latin typeface="Arial Narrow" panose="020B0606020202030204" pitchFamily="34" charset="0"/>
            </a:endParaRPr>
          </a:p>
          <a:p>
            <a:pPr marL="596900" lvl="1" indent="-342900">
              <a:spcBef>
                <a:spcPts val="0"/>
              </a:spcBef>
              <a:buAutoNum type="arabicParenR"/>
            </a:pPr>
            <a:r>
              <a:rPr lang="fr-CA" sz="2000" b="1" dirty="0" smtClean="0">
                <a:latin typeface="Arial Narrow" panose="020B0606020202030204" pitchFamily="34" charset="0"/>
              </a:rPr>
              <a:t>La mesure additionnelle examinée crée des </a:t>
            </a:r>
            <a:r>
              <a:rPr lang="fr-CA" sz="2000" b="1" dirty="0">
                <a:latin typeface="Arial Narrow" panose="020B0606020202030204" pitchFamily="34" charset="0"/>
              </a:rPr>
              <a:t>difficultés opérationnelles importantes et </a:t>
            </a:r>
            <a:r>
              <a:rPr lang="fr-CA" sz="2000" b="1" dirty="0" smtClean="0">
                <a:latin typeface="Arial Narrow" panose="020B0606020202030204" pitchFamily="34" charset="0"/>
              </a:rPr>
              <a:t>sérieuses</a:t>
            </a:r>
            <a:r>
              <a:rPr lang="fr-CA" sz="2000" dirty="0" smtClean="0">
                <a:latin typeface="Arial Narrow" panose="020B0606020202030204" pitchFamily="34" charset="0"/>
              </a:rPr>
              <a:t>.</a:t>
            </a:r>
          </a:p>
          <a:p>
            <a:pPr marL="254000" lvl="1" indent="0">
              <a:spcBef>
                <a:spcPts val="0"/>
              </a:spcBef>
              <a:buNone/>
            </a:pPr>
            <a:endParaRPr lang="en-CA" sz="1200" dirty="0">
              <a:latin typeface="Arial Narrow" panose="020B0606020202030204" pitchFamily="34" charset="0"/>
            </a:endParaRPr>
          </a:p>
          <a:p>
            <a:pPr marL="539750" lvl="1">
              <a:spcBef>
                <a:spcPts val="0"/>
              </a:spcBef>
            </a:pPr>
            <a:r>
              <a:rPr lang="fr-CA" sz="1800" i="1" dirty="0">
                <a:latin typeface="Arial Narrow" panose="020B0606020202030204" pitchFamily="34" charset="0"/>
              </a:rPr>
              <a:t>U</a:t>
            </a:r>
            <a:r>
              <a:rPr lang="fr-CA" sz="1800" i="1" dirty="0" smtClean="0">
                <a:latin typeface="Arial Narrow" panose="020B0606020202030204" pitchFamily="34" charset="0"/>
              </a:rPr>
              <a:t>n simple </a:t>
            </a:r>
            <a:r>
              <a:rPr lang="fr-CA" sz="1800" i="1" dirty="0">
                <a:latin typeface="Arial Narrow" panose="020B0606020202030204" pitchFamily="34" charset="0"/>
              </a:rPr>
              <a:t>inconvénient opérationnel ou une contrainte administrative ne </a:t>
            </a:r>
            <a:r>
              <a:rPr lang="fr-CA" sz="1800" i="1" dirty="0" smtClean="0">
                <a:latin typeface="Arial Narrow" panose="020B0606020202030204" pitchFamily="34" charset="0"/>
              </a:rPr>
              <a:t>sont </a:t>
            </a:r>
            <a:r>
              <a:rPr lang="fr-CA" sz="1800" i="1" dirty="0">
                <a:latin typeface="Arial Narrow" panose="020B0606020202030204" pitchFamily="34" charset="0"/>
              </a:rPr>
              <a:t>pas </a:t>
            </a:r>
            <a:r>
              <a:rPr lang="fr-CA" sz="1800" i="1" dirty="0" smtClean="0">
                <a:latin typeface="Arial Narrow" panose="020B0606020202030204" pitchFamily="34" charset="0"/>
              </a:rPr>
              <a:t>suffisants.</a:t>
            </a:r>
          </a:p>
          <a:p>
            <a:pPr marL="539750" lvl="1">
              <a:spcBef>
                <a:spcPts val="0"/>
              </a:spcBef>
            </a:pPr>
            <a:endParaRPr lang="en-CA" sz="1800" i="1" dirty="0">
              <a:latin typeface="Arial Narrow" panose="020B0606020202030204" pitchFamily="34" charset="0"/>
            </a:endParaRPr>
          </a:p>
          <a:p>
            <a:pPr marL="539750" lvl="1">
              <a:spcBef>
                <a:spcPts val="0"/>
              </a:spcBef>
            </a:pPr>
            <a:r>
              <a:rPr lang="fr-CA" sz="1800" i="1" dirty="0" smtClean="0">
                <a:latin typeface="Arial Narrow" panose="020B0606020202030204" pitchFamily="34" charset="0"/>
              </a:rPr>
              <a:t>L’objet de cette disposition n’est </a:t>
            </a:r>
            <a:r>
              <a:rPr lang="en-CA" sz="1800" i="1" dirty="0" smtClean="0">
                <a:latin typeface="Arial Narrow" panose="020B0606020202030204" pitchFamily="34" charset="0"/>
              </a:rPr>
              <a:t>pas d’</a:t>
            </a:r>
            <a:r>
              <a:rPr lang="fr-CA" sz="1800" i="1" dirty="0" smtClean="0">
                <a:latin typeface="Arial Narrow" panose="020B0606020202030204" pitchFamily="34" charset="0"/>
              </a:rPr>
              <a:t>imposer à une institution </a:t>
            </a:r>
            <a:r>
              <a:rPr lang="fr-CA" sz="1800" i="1" dirty="0">
                <a:latin typeface="Arial Narrow" panose="020B0606020202030204" pitchFamily="34" charset="0"/>
              </a:rPr>
              <a:t>des exigences si rigoureuse et inflexible que l’administration de cette institution en subirait un effet </a:t>
            </a:r>
            <a:r>
              <a:rPr lang="fr-CA" sz="1800" i="1" dirty="0" smtClean="0">
                <a:latin typeface="Arial Narrow" panose="020B0606020202030204" pitchFamily="34" charset="0"/>
              </a:rPr>
              <a:t>nocif.</a:t>
            </a:r>
            <a:endParaRPr lang="en-CA" sz="1800" i="1" dirty="0">
              <a:latin typeface="Arial Narrow" panose="020B0606020202030204" pitchFamily="34" charset="0"/>
            </a:endParaRPr>
          </a:p>
          <a:p>
            <a:pPr marL="0" indent="0">
              <a:spcBef>
                <a:spcPts val="0"/>
              </a:spcBef>
              <a:buNone/>
            </a:pPr>
            <a:endParaRPr lang="fr-CA" sz="1600" dirty="0">
              <a:latin typeface="Arial Narrow" pitchFamily="34" charset="0"/>
            </a:endParaRPr>
          </a:p>
        </p:txBody>
      </p:sp>
      <p:sp>
        <p:nvSpPr>
          <p:cNvPr id="8" name="Rectangle 13"/>
          <p:cNvSpPr txBox="1">
            <a:spLocks noChangeArrowheads="1"/>
          </p:cNvSpPr>
          <p:nvPr>
            <p:custDataLst>
              <p:tags r:id="rId3"/>
            </p:custDataLst>
          </p:nvPr>
        </p:nvSpPr>
        <p:spPr bwMode="auto">
          <a:xfrm>
            <a:off x="304800" y="838200"/>
            <a:ext cx="42672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361950" marR="0" lvl="0" indent="-361950" algn="l" defTabSz="914400" rtl="0" eaLnBrk="1" fontAlgn="base" latinLnBrk="0" hangingPunct="1">
              <a:lnSpc>
                <a:spcPct val="100000"/>
              </a:lnSpc>
              <a:spcBef>
                <a:spcPct val="0"/>
              </a:spcBef>
              <a:spcAft>
                <a:spcPct val="0"/>
              </a:spcAft>
              <a:buClrTx/>
              <a:buSzTx/>
              <a:buFontTx/>
              <a:buNone/>
              <a:tabLst>
                <a:tab pos="361950" algn="l"/>
                <a:tab pos="4572000" algn="l"/>
              </a:tabLst>
              <a:defRPr/>
            </a:pPr>
            <a:r>
              <a:rPr lang="en-CA" sz="1800" b="1" kern="0" dirty="0" err="1" smtClean="0">
                <a:solidFill>
                  <a:srgbClr val="336600"/>
                </a:solidFill>
                <a:effectLst>
                  <a:outerShdw blurRad="38100" dist="38100" dir="2700000" algn="tl">
                    <a:srgbClr val="C0C0C0"/>
                  </a:outerShdw>
                </a:effectLst>
                <a:latin typeface="+mj-lt"/>
                <a:cs typeface="+mj-cs"/>
              </a:rPr>
              <a:t>Tailleur</a:t>
            </a:r>
            <a:r>
              <a:rPr lang="en-CA" sz="1800" b="1" kern="0" dirty="0" smtClean="0">
                <a:solidFill>
                  <a:srgbClr val="336600"/>
                </a:solidFill>
                <a:effectLst>
                  <a:outerShdw blurRad="38100" dist="38100" dir="2700000" algn="tl">
                    <a:srgbClr val="C0C0C0"/>
                  </a:outerShdw>
                </a:effectLst>
                <a:latin typeface="+mj-lt"/>
                <a:cs typeface="+mj-cs"/>
              </a:rPr>
              <a:t> – The Three </a:t>
            </a:r>
            <a:r>
              <a:rPr lang="en-CA" sz="1800" b="1" kern="0" dirty="0">
                <a:solidFill>
                  <a:srgbClr val="336600"/>
                </a:solidFill>
                <a:effectLst>
                  <a:outerShdw blurRad="38100" dist="38100" dir="2700000" algn="tl">
                    <a:srgbClr val="C0C0C0"/>
                  </a:outerShdw>
                </a:effectLst>
                <a:latin typeface="+mj-lt"/>
                <a:cs typeface="+mj-cs"/>
              </a:rPr>
              <a:t>C</a:t>
            </a:r>
            <a:r>
              <a:rPr lang="en-CA" sz="1800" b="1" kern="0" dirty="0" smtClean="0">
                <a:solidFill>
                  <a:srgbClr val="336600"/>
                </a:solidFill>
                <a:effectLst>
                  <a:outerShdw blurRad="38100" dist="38100" dir="2700000" algn="tl">
                    <a:srgbClr val="C0C0C0"/>
                  </a:outerShdw>
                </a:effectLst>
                <a:latin typeface="+mj-lt"/>
                <a:cs typeface="+mj-cs"/>
              </a:rPr>
              <a:t>riteria…(cont.)</a:t>
            </a:r>
            <a:endParaRPr kumimoji="0" lang="en-CA" sz="1800" b="0" i="1" u="none" strike="noStrike" kern="0" cap="none" spc="0" normalizeH="0" baseline="0" noProof="0" dirty="0" smtClean="0">
              <a:ln>
                <a:noFill/>
              </a:ln>
              <a:solidFill>
                <a:srgbClr val="336600"/>
              </a:solidFill>
              <a:effectLst/>
              <a:uLnTx/>
              <a:uFillTx/>
              <a:latin typeface="+mj-lt"/>
              <a:cs typeface="+mj-cs"/>
            </a:endParaRPr>
          </a:p>
        </p:txBody>
      </p:sp>
      <p:sp>
        <p:nvSpPr>
          <p:cNvPr id="9" name="Rectangle 8"/>
          <p:cNvSpPr/>
          <p:nvPr/>
        </p:nvSpPr>
        <p:spPr>
          <a:xfrm>
            <a:off x="4648200" y="838200"/>
            <a:ext cx="4114800" cy="533400"/>
          </a:xfrm>
          <a:prstGeom prst="rect">
            <a:avLst/>
          </a:prstGeom>
        </p:spPr>
        <p:txBody>
          <a:bodyPr wrap="square" anchor="ctr">
            <a:noAutofit/>
          </a:bodyPr>
          <a:lstStyle/>
          <a:p>
            <a:pPr>
              <a:tabLst>
                <a:tab pos="355600" algn="l"/>
              </a:tabLst>
            </a:pPr>
            <a:r>
              <a:rPr lang="fr-FR" sz="1800" b="1" dirty="0" smtClean="0">
                <a:solidFill>
                  <a:srgbClr val="336600"/>
                </a:solidFill>
                <a:effectLst>
                  <a:outerShdw blurRad="38100" dist="38100" dir="2700000" algn="tl">
                    <a:srgbClr val="000000">
                      <a:alpha val="43137"/>
                    </a:srgbClr>
                  </a:outerShdw>
                </a:effectLst>
                <a:latin typeface="+mj-lt"/>
              </a:rPr>
              <a:t>Tailleur – Les trois critères…(suite)</a:t>
            </a:r>
            <a:endParaRPr lang="en-CA" sz="1800" i="1" dirty="0">
              <a:solidFill>
                <a:srgbClr val="336600"/>
              </a:solidFill>
              <a:latin typeface="+mj-lt"/>
            </a:endParaRPr>
          </a:p>
        </p:txBody>
      </p:sp>
    </p:spTree>
    <p:extLst>
      <p:ext uri="{BB962C8B-B14F-4D97-AF65-F5344CB8AC3E}">
        <p14:creationId xmlns:p14="http://schemas.microsoft.com/office/powerpoint/2010/main" val="20480244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14"/>
          <p:cNvSpPr>
            <a:spLocks noGrp="1" noChangeArrowheads="1"/>
          </p:cNvSpPr>
          <p:nvPr>
            <p:ph type="body" sz="half" idx="4294967295"/>
            <p:custDataLst>
              <p:tags r:id="rId1"/>
            </p:custDataLst>
          </p:nvPr>
        </p:nvSpPr>
        <p:spPr>
          <a:xfrm>
            <a:off x="304800" y="1524000"/>
            <a:ext cx="3962400" cy="4724400"/>
          </a:xfrm>
        </p:spPr>
        <p:txBody>
          <a:bodyPr/>
          <a:lstStyle/>
          <a:p>
            <a:pPr marL="182562" indent="0">
              <a:spcBef>
                <a:spcPts val="0"/>
              </a:spcBef>
              <a:buNone/>
            </a:pPr>
            <a:r>
              <a:rPr lang="en-CA" sz="2000" b="1" dirty="0" smtClean="0">
                <a:latin typeface="Arial Narrow" panose="020B0606020202030204" pitchFamily="34" charset="0"/>
              </a:rPr>
              <a:t>2) </a:t>
            </a:r>
            <a:r>
              <a:rPr lang="en-CA" sz="2000" b="1" dirty="0">
                <a:latin typeface="Arial Narrow" panose="020B0606020202030204" pitchFamily="34" charset="0"/>
              </a:rPr>
              <a:t>A</a:t>
            </a:r>
            <a:r>
              <a:rPr lang="en-CA" sz="2000" b="1" dirty="0" smtClean="0">
                <a:latin typeface="Arial Narrow" panose="020B0606020202030204" pitchFamily="34" charset="0"/>
              </a:rPr>
              <a:t> </a:t>
            </a:r>
            <a:r>
              <a:rPr lang="en-CA" sz="2000" b="1" dirty="0">
                <a:latin typeface="Arial Narrow" panose="020B0606020202030204" pitchFamily="34" charset="0"/>
              </a:rPr>
              <a:t>clearly demonstrated conflict with Part IV of the OLA and the federal institution’s obligations to the </a:t>
            </a:r>
            <a:r>
              <a:rPr lang="en-CA" sz="2000" b="1" dirty="0" smtClean="0">
                <a:latin typeface="Arial Narrow" panose="020B0606020202030204" pitchFamily="34" charset="0"/>
              </a:rPr>
              <a:t>public.</a:t>
            </a:r>
            <a:endParaRPr lang="en-CA" sz="2000" b="1" dirty="0">
              <a:latin typeface="Arial Narrow" panose="020B0606020202030204" pitchFamily="34" charset="0"/>
            </a:endParaRPr>
          </a:p>
          <a:p>
            <a:pPr marL="182562" indent="0">
              <a:spcBef>
                <a:spcPts val="0"/>
              </a:spcBef>
              <a:buNone/>
            </a:pPr>
            <a:endParaRPr lang="en-CA" sz="1600" dirty="0" smtClean="0">
              <a:latin typeface="Arial Narrow" panose="020B0606020202030204" pitchFamily="34" charset="0"/>
            </a:endParaRPr>
          </a:p>
          <a:p>
            <a:pPr marL="468312" indent="-285750">
              <a:spcBef>
                <a:spcPts val="0"/>
              </a:spcBef>
              <a:buFontTx/>
              <a:buChar char="-"/>
            </a:pPr>
            <a:r>
              <a:rPr lang="en-CA" sz="1800" i="1" dirty="0" smtClean="0">
                <a:latin typeface="Arial Narrow" panose="020B0606020202030204" pitchFamily="34" charset="0"/>
              </a:rPr>
              <a:t>The </a:t>
            </a:r>
            <a:r>
              <a:rPr lang="en-CA" sz="1800" i="1" dirty="0">
                <a:latin typeface="Arial Narrow" panose="020B0606020202030204" pitchFamily="34" charset="0"/>
              </a:rPr>
              <a:t>second factor takes into account the fact that, under section </a:t>
            </a:r>
            <a:r>
              <a:rPr lang="en-CA" sz="1800" i="1" dirty="0" smtClean="0">
                <a:latin typeface="Arial Narrow" panose="020B0606020202030204" pitchFamily="34" charset="0"/>
              </a:rPr>
              <a:t>31 of the OLA, </a:t>
            </a:r>
            <a:r>
              <a:rPr lang="en-CA" sz="1800" i="1" dirty="0">
                <a:latin typeface="Arial Narrow" panose="020B0606020202030204" pitchFamily="34" charset="0"/>
              </a:rPr>
              <a:t>Part IV takes precedence over Part </a:t>
            </a:r>
            <a:r>
              <a:rPr lang="en-CA" sz="1800" i="1" dirty="0" smtClean="0">
                <a:latin typeface="Arial Narrow" panose="020B0606020202030204" pitchFamily="34" charset="0"/>
              </a:rPr>
              <a:t>V in the event of any inconsistency between the two. </a:t>
            </a:r>
          </a:p>
          <a:p>
            <a:pPr marL="468312" indent="-285750">
              <a:spcBef>
                <a:spcPts val="0"/>
              </a:spcBef>
              <a:buFontTx/>
              <a:buChar char="-"/>
            </a:pPr>
            <a:endParaRPr lang="en-CA" sz="1800" i="1" dirty="0">
              <a:latin typeface="Arial Narrow" panose="020B0606020202030204" pitchFamily="34" charset="0"/>
            </a:endParaRPr>
          </a:p>
          <a:p>
            <a:pPr marL="468312" indent="-285750">
              <a:spcBef>
                <a:spcPts val="0"/>
              </a:spcBef>
              <a:buFontTx/>
              <a:buChar char="-"/>
            </a:pPr>
            <a:r>
              <a:rPr lang="en-CA" sz="1800" i="1" dirty="0" smtClean="0">
                <a:latin typeface="Arial Narrow" panose="020B0606020202030204" pitchFamily="34" charset="0"/>
              </a:rPr>
              <a:t>The notion of conflict should be interpreted restrictively and limited to the extent of a clearly demonstrated conflict only.</a:t>
            </a:r>
          </a:p>
        </p:txBody>
      </p:sp>
      <p:sp>
        <p:nvSpPr>
          <p:cNvPr id="70660" name="Rectangle 15"/>
          <p:cNvSpPr>
            <a:spLocks noGrp="1" noChangeArrowheads="1"/>
          </p:cNvSpPr>
          <p:nvPr>
            <p:ph type="body" sz="half" idx="4294967295"/>
            <p:custDataLst>
              <p:tags r:id="rId2"/>
            </p:custDataLst>
          </p:nvPr>
        </p:nvSpPr>
        <p:spPr>
          <a:xfrm>
            <a:off x="4572000" y="1524000"/>
            <a:ext cx="4114800" cy="4724400"/>
          </a:xfrm>
        </p:spPr>
        <p:txBody>
          <a:bodyPr/>
          <a:lstStyle/>
          <a:p>
            <a:pPr marL="254000" lvl="1" indent="0">
              <a:spcBef>
                <a:spcPts val="0"/>
              </a:spcBef>
              <a:buNone/>
            </a:pPr>
            <a:r>
              <a:rPr lang="fr-CA" sz="2000" b="1" dirty="0" smtClean="0">
                <a:latin typeface="Arial Narrow" panose="020B0606020202030204" pitchFamily="34" charset="0"/>
              </a:rPr>
              <a:t>2) Un </a:t>
            </a:r>
            <a:r>
              <a:rPr lang="fr-CA" sz="2000" b="1" dirty="0">
                <a:latin typeface="Arial Narrow" panose="020B0606020202030204" pitchFamily="34" charset="0"/>
              </a:rPr>
              <a:t>conflit clairement démontré avec la partie IV de la LLO et les obligations de l’institution fédérale envers le </a:t>
            </a:r>
            <a:r>
              <a:rPr lang="fr-CA" sz="2000" b="1" dirty="0" smtClean="0">
                <a:latin typeface="Arial Narrow" panose="020B0606020202030204" pitchFamily="34" charset="0"/>
              </a:rPr>
              <a:t>public</a:t>
            </a:r>
            <a:r>
              <a:rPr lang="fr-CA" sz="2000" b="1" dirty="0">
                <a:latin typeface="Arial Narrow" panose="020B0606020202030204" pitchFamily="34" charset="0"/>
              </a:rPr>
              <a:t>.</a:t>
            </a:r>
            <a:endParaRPr lang="fr-CA" sz="2000" b="1" dirty="0" smtClean="0">
              <a:latin typeface="Arial Narrow" panose="020B0606020202030204" pitchFamily="34" charset="0"/>
            </a:endParaRPr>
          </a:p>
          <a:p>
            <a:pPr marL="254000" lvl="1" indent="0">
              <a:spcBef>
                <a:spcPts val="0"/>
              </a:spcBef>
              <a:buNone/>
            </a:pPr>
            <a:endParaRPr lang="fr-CA" sz="1600" dirty="0" smtClean="0">
              <a:latin typeface="Arial Narrow" panose="020B0606020202030204" pitchFamily="34" charset="0"/>
            </a:endParaRPr>
          </a:p>
          <a:p>
            <a:pPr marL="254000" lvl="1" indent="0">
              <a:spcBef>
                <a:spcPts val="0"/>
              </a:spcBef>
              <a:buNone/>
            </a:pPr>
            <a:endParaRPr lang="en-CA" sz="1600" i="1" dirty="0">
              <a:latin typeface="Arial Narrow" panose="020B0606020202030204" pitchFamily="34" charset="0"/>
            </a:endParaRPr>
          </a:p>
          <a:p>
            <a:pPr>
              <a:spcBef>
                <a:spcPts val="0"/>
              </a:spcBef>
              <a:buFontTx/>
              <a:buChar char="-"/>
            </a:pPr>
            <a:r>
              <a:rPr lang="fr-CA" sz="1800" i="1" dirty="0" smtClean="0">
                <a:latin typeface="Arial Narrow" panose="020B0606020202030204" pitchFamily="34" charset="0"/>
              </a:rPr>
              <a:t>Le </a:t>
            </a:r>
            <a:r>
              <a:rPr lang="fr-CA" sz="1800" i="1" dirty="0">
                <a:latin typeface="Arial Narrow" panose="020B0606020202030204" pitchFamily="34" charset="0"/>
              </a:rPr>
              <a:t>second facteur tient compte de la préséance, prévue </a:t>
            </a:r>
            <a:r>
              <a:rPr lang="fr-CA" sz="1800" i="1" dirty="0" smtClean="0">
                <a:latin typeface="Arial Narrow" panose="020B0606020202030204" pitchFamily="34" charset="0"/>
              </a:rPr>
              <a:t>à </a:t>
            </a:r>
            <a:r>
              <a:rPr lang="fr-CA" sz="1800" i="1" dirty="0">
                <a:latin typeface="Arial Narrow" panose="020B0606020202030204" pitchFamily="34" charset="0"/>
              </a:rPr>
              <a:t>l’art. </a:t>
            </a:r>
            <a:r>
              <a:rPr lang="fr-CA" sz="1800" i="1" dirty="0" smtClean="0">
                <a:latin typeface="Arial Narrow" panose="020B0606020202030204" pitchFamily="34" charset="0"/>
              </a:rPr>
              <a:t>31 de la LLO, </a:t>
            </a:r>
            <a:r>
              <a:rPr lang="fr-CA" sz="1800" i="1" dirty="0">
                <a:latin typeface="Arial Narrow" panose="020B0606020202030204" pitchFamily="34" charset="0"/>
              </a:rPr>
              <a:t>de la partie IV sur la </a:t>
            </a:r>
            <a:r>
              <a:rPr lang="fr-CA" sz="1800" i="1" dirty="0" smtClean="0">
                <a:latin typeface="Arial Narrow" panose="020B0606020202030204" pitchFamily="34" charset="0"/>
              </a:rPr>
              <a:t>partie V en cas d’incompatibilité entre les deux.</a:t>
            </a:r>
          </a:p>
          <a:p>
            <a:pPr>
              <a:spcBef>
                <a:spcPts val="0"/>
              </a:spcBef>
              <a:buFontTx/>
              <a:buChar char="-"/>
            </a:pPr>
            <a:endParaRPr lang="en-CA" sz="1800" i="1" dirty="0">
              <a:latin typeface="Arial Narrow" panose="020B0606020202030204" pitchFamily="34" charset="0"/>
            </a:endParaRPr>
          </a:p>
          <a:p>
            <a:pPr>
              <a:spcBef>
                <a:spcPts val="0"/>
              </a:spcBef>
              <a:buFontTx/>
              <a:buChar char="-"/>
            </a:pPr>
            <a:r>
              <a:rPr lang="en-CA" sz="1800" i="1" dirty="0" smtClean="0">
                <a:latin typeface="Arial Narrow" panose="020B0606020202030204" pitchFamily="34" charset="0"/>
              </a:rPr>
              <a:t>La </a:t>
            </a:r>
            <a:r>
              <a:rPr lang="fr-CA" sz="1800" i="1" dirty="0" smtClean="0">
                <a:latin typeface="Arial Narrow" panose="020B0606020202030204" pitchFamily="34" charset="0"/>
              </a:rPr>
              <a:t>notion d’incompatibilité doit être interprétée de façon restrictive et se limiter au conflit “clairement démontré</a:t>
            </a:r>
            <a:r>
              <a:rPr lang="en-CA" sz="1800" i="1" dirty="0" smtClean="0">
                <a:latin typeface="Arial Narrow" panose="020B0606020202030204" pitchFamily="34" charset="0"/>
              </a:rPr>
              <a:t>”.</a:t>
            </a:r>
            <a:endParaRPr lang="fr-CA" sz="1800" i="1" dirty="0" smtClean="0">
              <a:latin typeface="Arial Narrow" panose="020B0606020202030204" pitchFamily="34" charset="0"/>
            </a:endParaRPr>
          </a:p>
        </p:txBody>
      </p:sp>
      <p:sp>
        <p:nvSpPr>
          <p:cNvPr id="8" name="Rectangle 13"/>
          <p:cNvSpPr txBox="1">
            <a:spLocks noChangeArrowheads="1"/>
          </p:cNvSpPr>
          <p:nvPr>
            <p:custDataLst>
              <p:tags r:id="rId3"/>
            </p:custDataLst>
          </p:nvPr>
        </p:nvSpPr>
        <p:spPr bwMode="auto">
          <a:xfrm>
            <a:off x="304800" y="838200"/>
            <a:ext cx="42672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361950" marR="0" lvl="0" indent="-361950" algn="l" defTabSz="914400" rtl="0" eaLnBrk="1" fontAlgn="base" latinLnBrk="0" hangingPunct="1">
              <a:lnSpc>
                <a:spcPct val="100000"/>
              </a:lnSpc>
              <a:spcBef>
                <a:spcPct val="0"/>
              </a:spcBef>
              <a:spcAft>
                <a:spcPct val="0"/>
              </a:spcAft>
              <a:buClrTx/>
              <a:buSzTx/>
              <a:buFontTx/>
              <a:buNone/>
              <a:tabLst>
                <a:tab pos="361950" algn="l"/>
                <a:tab pos="4572000" algn="l"/>
              </a:tabLst>
              <a:defRPr/>
            </a:pPr>
            <a:r>
              <a:rPr lang="en-CA" sz="1800" b="1" kern="0" dirty="0" err="1" smtClean="0">
                <a:solidFill>
                  <a:srgbClr val="336600"/>
                </a:solidFill>
                <a:effectLst>
                  <a:outerShdw blurRad="38100" dist="38100" dir="2700000" algn="tl">
                    <a:srgbClr val="C0C0C0"/>
                  </a:outerShdw>
                </a:effectLst>
                <a:latin typeface="+mj-lt"/>
                <a:cs typeface="+mj-cs"/>
              </a:rPr>
              <a:t>Tailleur</a:t>
            </a:r>
            <a:r>
              <a:rPr lang="en-CA" sz="1800" b="1" kern="0" dirty="0" smtClean="0">
                <a:solidFill>
                  <a:srgbClr val="336600"/>
                </a:solidFill>
                <a:effectLst>
                  <a:outerShdw blurRad="38100" dist="38100" dir="2700000" algn="tl">
                    <a:srgbClr val="C0C0C0"/>
                  </a:outerShdw>
                </a:effectLst>
                <a:latin typeface="+mj-lt"/>
                <a:cs typeface="+mj-cs"/>
              </a:rPr>
              <a:t> – The Three </a:t>
            </a:r>
            <a:r>
              <a:rPr lang="en-CA" sz="1800" b="1" kern="0" dirty="0">
                <a:solidFill>
                  <a:srgbClr val="336600"/>
                </a:solidFill>
                <a:effectLst>
                  <a:outerShdw blurRad="38100" dist="38100" dir="2700000" algn="tl">
                    <a:srgbClr val="C0C0C0"/>
                  </a:outerShdw>
                </a:effectLst>
                <a:latin typeface="+mj-lt"/>
                <a:cs typeface="+mj-cs"/>
              </a:rPr>
              <a:t>C</a:t>
            </a:r>
            <a:r>
              <a:rPr lang="en-CA" sz="1800" b="1" kern="0" dirty="0" smtClean="0">
                <a:solidFill>
                  <a:srgbClr val="336600"/>
                </a:solidFill>
                <a:effectLst>
                  <a:outerShdw blurRad="38100" dist="38100" dir="2700000" algn="tl">
                    <a:srgbClr val="C0C0C0"/>
                  </a:outerShdw>
                </a:effectLst>
                <a:latin typeface="+mj-lt"/>
                <a:cs typeface="+mj-cs"/>
              </a:rPr>
              <a:t>riteria…(cont.)</a:t>
            </a:r>
            <a:endParaRPr kumimoji="0" lang="en-CA" sz="1800" b="0" i="1" u="none" strike="noStrike" kern="0" cap="none" spc="0" normalizeH="0" baseline="0" noProof="0" dirty="0" smtClean="0">
              <a:ln>
                <a:noFill/>
              </a:ln>
              <a:solidFill>
                <a:srgbClr val="336600"/>
              </a:solidFill>
              <a:effectLst/>
              <a:uLnTx/>
              <a:uFillTx/>
              <a:latin typeface="+mj-lt"/>
              <a:cs typeface="+mj-cs"/>
            </a:endParaRPr>
          </a:p>
        </p:txBody>
      </p:sp>
      <p:sp>
        <p:nvSpPr>
          <p:cNvPr id="9" name="Rectangle 8"/>
          <p:cNvSpPr/>
          <p:nvPr/>
        </p:nvSpPr>
        <p:spPr>
          <a:xfrm>
            <a:off x="4648200" y="838200"/>
            <a:ext cx="4114800" cy="533400"/>
          </a:xfrm>
          <a:prstGeom prst="rect">
            <a:avLst/>
          </a:prstGeom>
        </p:spPr>
        <p:txBody>
          <a:bodyPr wrap="square" anchor="ctr">
            <a:noAutofit/>
          </a:bodyPr>
          <a:lstStyle/>
          <a:p>
            <a:pPr>
              <a:tabLst>
                <a:tab pos="355600" algn="l"/>
              </a:tabLst>
            </a:pPr>
            <a:r>
              <a:rPr lang="fr-FR" sz="1800" b="1" dirty="0" smtClean="0">
                <a:solidFill>
                  <a:srgbClr val="336600"/>
                </a:solidFill>
                <a:effectLst>
                  <a:outerShdw blurRad="38100" dist="38100" dir="2700000" algn="tl">
                    <a:srgbClr val="000000">
                      <a:alpha val="43137"/>
                    </a:srgbClr>
                  </a:outerShdw>
                </a:effectLst>
                <a:latin typeface="+mj-lt"/>
              </a:rPr>
              <a:t>Tailleur – Les trois critères…(suite)</a:t>
            </a:r>
            <a:endParaRPr lang="en-CA" sz="1800" i="1" dirty="0">
              <a:solidFill>
                <a:srgbClr val="336600"/>
              </a:solidFill>
              <a:latin typeface="+mj-lt"/>
            </a:endParaRPr>
          </a:p>
        </p:txBody>
      </p:sp>
    </p:spTree>
    <p:extLst>
      <p:ext uri="{BB962C8B-B14F-4D97-AF65-F5344CB8AC3E}">
        <p14:creationId xmlns:p14="http://schemas.microsoft.com/office/powerpoint/2010/main" val="15853423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14"/>
          <p:cNvSpPr>
            <a:spLocks noGrp="1" noChangeArrowheads="1"/>
          </p:cNvSpPr>
          <p:nvPr>
            <p:ph type="body" sz="half" idx="4294967295"/>
            <p:custDataLst>
              <p:tags r:id="rId1"/>
            </p:custDataLst>
          </p:nvPr>
        </p:nvSpPr>
        <p:spPr>
          <a:xfrm>
            <a:off x="304800" y="1905000"/>
            <a:ext cx="3962400" cy="2895600"/>
          </a:xfrm>
        </p:spPr>
        <p:txBody>
          <a:bodyPr/>
          <a:lstStyle/>
          <a:p>
            <a:pPr marL="182562" indent="0">
              <a:spcBef>
                <a:spcPts val="0"/>
              </a:spcBef>
              <a:buNone/>
            </a:pPr>
            <a:r>
              <a:rPr lang="en-CA" sz="2000" b="1" dirty="0" smtClean="0">
                <a:latin typeface="Arial Narrow" panose="020B0606020202030204" pitchFamily="34" charset="0"/>
              </a:rPr>
              <a:t>3) </a:t>
            </a:r>
            <a:r>
              <a:rPr lang="en-CA" sz="2000" b="1" dirty="0">
                <a:latin typeface="Arial Narrow" panose="020B0606020202030204" pitchFamily="34" charset="0"/>
              </a:rPr>
              <a:t>T</a:t>
            </a:r>
            <a:r>
              <a:rPr lang="en-CA" sz="2000" b="1" dirty="0" smtClean="0">
                <a:latin typeface="Arial Narrow" panose="020B0606020202030204" pitchFamily="34" charset="0"/>
              </a:rPr>
              <a:t>he </a:t>
            </a:r>
            <a:r>
              <a:rPr lang="en-CA" sz="2000" b="1" dirty="0">
                <a:latin typeface="Arial Narrow" panose="020B0606020202030204" pitchFamily="34" charset="0"/>
              </a:rPr>
              <a:t>fact that implementing the measure must not create a conflict with the institution’s mandate</a:t>
            </a:r>
            <a:r>
              <a:rPr lang="en-CA" sz="2000" b="1" dirty="0" smtClean="0">
                <a:latin typeface="Arial Narrow" panose="020B0606020202030204" pitchFamily="34" charset="0"/>
              </a:rPr>
              <a:t>.</a:t>
            </a:r>
          </a:p>
          <a:p>
            <a:pPr marL="182562" indent="0">
              <a:spcBef>
                <a:spcPts val="0"/>
              </a:spcBef>
              <a:buNone/>
            </a:pPr>
            <a:endParaRPr lang="en-CA" sz="1600" dirty="0" smtClean="0">
              <a:latin typeface="Arial Narrow" panose="020B0606020202030204" pitchFamily="34" charset="0"/>
            </a:endParaRPr>
          </a:p>
          <a:p>
            <a:pPr marL="182562" indent="0">
              <a:spcBef>
                <a:spcPts val="0"/>
              </a:spcBef>
              <a:buNone/>
            </a:pPr>
            <a:endParaRPr lang="en-CA" sz="1600" dirty="0" smtClean="0">
              <a:latin typeface="Arial Narrow" panose="020B0606020202030204" pitchFamily="34" charset="0"/>
            </a:endParaRPr>
          </a:p>
          <a:p>
            <a:pPr marL="182562" indent="0">
              <a:spcBef>
                <a:spcPts val="0"/>
              </a:spcBef>
              <a:buNone/>
            </a:pPr>
            <a:endParaRPr lang="en-CA" sz="1600" dirty="0" smtClean="0">
              <a:latin typeface="Arial Narrow" panose="020B0606020202030204" pitchFamily="34" charset="0"/>
            </a:endParaRPr>
          </a:p>
          <a:p>
            <a:pPr marL="468312" indent="-285750">
              <a:spcBef>
                <a:spcPts val="0"/>
              </a:spcBef>
              <a:buFontTx/>
              <a:buChar char="-"/>
            </a:pPr>
            <a:r>
              <a:rPr lang="en-CA" sz="1800" i="1" dirty="0" smtClean="0">
                <a:latin typeface="Arial Narrow" panose="020B0606020202030204" pitchFamily="34" charset="0"/>
              </a:rPr>
              <a:t>The application of </a:t>
            </a:r>
            <a:r>
              <a:rPr lang="en-CA" sz="1800" i="1" dirty="0">
                <a:latin typeface="Arial Narrow" panose="020B0606020202030204" pitchFamily="34" charset="0"/>
              </a:rPr>
              <a:t>the third factor was not explained any further</a:t>
            </a:r>
            <a:r>
              <a:rPr lang="en-CA" sz="1800" i="1" dirty="0" smtClean="0">
                <a:latin typeface="Arial Narrow" panose="020B0606020202030204" pitchFamily="34" charset="0"/>
              </a:rPr>
              <a:t>.</a:t>
            </a:r>
          </a:p>
        </p:txBody>
      </p:sp>
      <p:sp>
        <p:nvSpPr>
          <p:cNvPr id="70660" name="Rectangle 15"/>
          <p:cNvSpPr>
            <a:spLocks noGrp="1" noChangeArrowheads="1"/>
          </p:cNvSpPr>
          <p:nvPr>
            <p:ph type="body" sz="half" idx="4294967295"/>
            <p:custDataLst>
              <p:tags r:id="rId2"/>
            </p:custDataLst>
          </p:nvPr>
        </p:nvSpPr>
        <p:spPr>
          <a:xfrm>
            <a:off x="4572000" y="1905000"/>
            <a:ext cx="4114800" cy="2895600"/>
          </a:xfrm>
        </p:spPr>
        <p:txBody>
          <a:bodyPr/>
          <a:lstStyle/>
          <a:p>
            <a:pPr marL="254000" lvl="1" indent="0">
              <a:spcBef>
                <a:spcPts val="0"/>
              </a:spcBef>
              <a:buNone/>
            </a:pPr>
            <a:r>
              <a:rPr lang="fr-CA" sz="2000" b="1" dirty="0" smtClean="0">
                <a:latin typeface="Arial Narrow" panose="020B0606020202030204" pitchFamily="34" charset="0"/>
              </a:rPr>
              <a:t>3) Le </a:t>
            </a:r>
            <a:r>
              <a:rPr lang="fr-CA" sz="2000" b="1" dirty="0">
                <a:latin typeface="Arial Narrow" panose="020B0606020202030204" pitchFamily="34" charset="0"/>
              </a:rPr>
              <a:t>fait que la mise en œuvre ne doit pas avoir pour effet de créer un conflit avec le mandat de </a:t>
            </a:r>
            <a:r>
              <a:rPr lang="fr-CA" sz="2000" b="1" dirty="0" smtClean="0">
                <a:latin typeface="Arial Narrow" panose="020B0606020202030204" pitchFamily="34" charset="0"/>
              </a:rPr>
              <a:t>l’institution.</a:t>
            </a:r>
            <a:endParaRPr lang="en-CA" sz="2000" b="1" dirty="0">
              <a:latin typeface="Arial Narrow" panose="020B0606020202030204" pitchFamily="34" charset="0"/>
            </a:endParaRPr>
          </a:p>
          <a:p>
            <a:pPr marL="0" indent="0">
              <a:spcBef>
                <a:spcPts val="0"/>
              </a:spcBef>
              <a:buNone/>
            </a:pPr>
            <a:endParaRPr lang="en-CA" sz="1600" dirty="0" smtClean="0">
              <a:latin typeface="Arial Narrow" pitchFamily="34" charset="0"/>
            </a:endParaRPr>
          </a:p>
          <a:p>
            <a:pPr marL="0" indent="0">
              <a:spcBef>
                <a:spcPts val="0"/>
              </a:spcBef>
              <a:buNone/>
            </a:pPr>
            <a:endParaRPr lang="en-CA" sz="1600" dirty="0" smtClean="0">
              <a:latin typeface="Arial Narrow" pitchFamily="34" charset="0"/>
            </a:endParaRPr>
          </a:p>
          <a:p>
            <a:pPr>
              <a:spcBef>
                <a:spcPts val="0"/>
              </a:spcBef>
              <a:buFontTx/>
              <a:buChar char="-"/>
            </a:pPr>
            <a:r>
              <a:rPr lang="fr-CA" sz="1800" i="1" dirty="0" smtClean="0">
                <a:latin typeface="Arial Narrow" pitchFamily="34" charset="0"/>
              </a:rPr>
              <a:t>Ce dernier critère n’a pas fait l’objet d’explications</a:t>
            </a:r>
            <a:r>
              <a:rPr lang="en-CA" sz="1800" i="1" dirty="0" smtClean="0">
                <a:latin typeface="Arial Narrow" pitchFamily="34" charset="0"/>
              </a:rPr>
              <a:t>. </a:t>
            </a:r>
          </a:p>
          <a:p>
            <a:pPr>
              <a:spcBef>
                <a:spcPts val="0"/>
              </a:spcBef>
              <a:buFontTx/>
              <a:buChar char="-"/>
            </a:pPr>
            <a:endParaRPr lang="en-CA" sz="1600" i="1" dirty="0" smtClean="0">
              <a:latin typeface="Arial Narrow" pitchFamily="34" charset="0"/>
            </a:endParaRPr>
          </a:p>
        </p:txBody>
      </p:sp>
      <p:sp>
        <p:nvSpPr>
          <p:cNvPr id="8" name="Rectangle 13"/>
          <p:cNvSpPr txBox="1">
            <a:spLocks noChangeArrowheads="1"/>
          </p:cNvSpPr>
          <p:nvPr>
            <p:custDataLst>
              <p:tags r:id="rId3"/>
            </p:custDataLst>
          </p:nvPr>
        </p:nvSpPr>
        <p:spPr bwMode="auto">
          <a:xfrm>
            <a:off x="304800" y="838200"/>
            <a:ext cx="42672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361950" marR="0" lvl="0" indent="-361950" algn="l" defTabSz="914400" rtl="0" eaLnBrk="1" fontAlgn="base" latinLnBrk="0" hangingPunct="1">
              <a:lnSpc>
                <a:spcPct val="100000"/>
              </a:lnSpc>
              <a:spcBef>
                <a:spcPct val="0"/>
              </a:spcBef>
              <a:spcAft>
                <a:spcPct val="0"/>
              </a:spcAft>
              <a:buClrTx/>
              <a:buSzTx/>
              <a:buFontTx/>
              <a:buNone/>
              <a:tabLst>
                <a:tab pos="361950" algn="l"/>
                <a:tab pos="4572000" algn="l"/>
              </a:tabLst>
              <a:defRPr/>
            </a:pPr>
            <a:r>
              <a:rPr lang="en-CA" sz="1800" b="1" kern="0" dirty="0" err="1" smtClean="0">
                <a:solidFill>
                  <a:srgbClr val="336600"/>
                </a:solidFill>
                <a:effectLst>
                  <a:outerShdw blurRad="38100" dist="38100" dir="2700000" algn="tl">
                    <a:srgbClr val="C0C0C0"/>
                  </a:outerShdw>
                </a:effectLst>
                <a:latin typeface="+mj-lt"/>
                <a:cs typeface="+mj-cs"/>
              </a:rPr>
              <a:t>Tailleur</a:t>
            </a:r>
            <a:r>
              <a:rPr lang="en-CA" sz="1800" b="1" kern="0" dirty="0" smtClean="0">
                <a:solidFill>
                  <a:srgbClr val="336600"/>
                </a:solidFill>
                <a:effectLst>
                  <a:outerShdw blurRad="38100" dist="38100" dir="2700000" algn="tl">
                    <a:srgbClr val="C0C0C0"/>
                  </a:outerShdw>
                </a:effectLst>
                <a:latin typeface="+mj-lt"/>
                <a:cs typeface="+mj-cs"/>
              </a:rPr>
              <a:t> – The Three </a:t>
            </a:r>
            <a:r>
              <a:rPr lang="en-CA" sz="1800" b="1" kern="0" dirty="0">
                <a:solidFill>
                  <a:srgbClr val="336600"/>
                </a:solidFill>
                <a:effectLst>
                  <a:outerShdw blurRad="38100" dist="38100" dir="2700000" algn="tl">
                    <a:srgbClr val="C0C0C0"/>
                  </a:outerShdw>
                </a:effectLst>
                <a:latin typeface="+mj-lt"/>
                <a:cs typeface="+mj-cs"/>
              </a:rPr>
              <a:t>C</a:t>
            </a:r>
            <a:r>
              <a:rPr lang="en-CA" sz="1800" b="1" kern="0" dirty="0" smtClean="0">
                <a:solidFill>
                  <a:srgbClr val="336600"/>
                </a:solidFill>
                <a:effectLst>
                  <a:outerShdw blurRad="38100" dist="38100" dir="2700000" algn="tl">
                    <a:srgbClr val="C0C0C0"/>
                  </a:outerShdw>
                </a:effectLst>
                <a:latin typeface="+mj-lt"/>
                <a:cs typeface="+mj-cs"/>
              </a:rPr>
              <a:t>riteria…(cont.)</a:t>
            </a:r>
            <a:endParaRPr kumimoji="0" lang="en-CA" sz="1800" b="0" i="1" u="none" strike="noStrike" kern="0" cap="none" spc="0" normalizeH="0" baseline="0" noProof="0" dirty="0" smtClean="0">
              <a:ln>
                <a:noFill/>
              </a:ln>
              <a:solidFill>
                <a:srgbClr val="336600"/>
              </a:solidFill>
              <a:effectLst/>
              <a:uLnTx/>
              <a:uFillTx/>
              <a:latin typeface="+mj-lt"/>
              <a:cs typeface="+mj-cs"/>
            </a:endParaRPr>
          </a:p>
        </p:txBody>
      </p:sp>
      <p:sp>
        <p:nvSpPr>
          <p:cNvPr id="9" name="Rectangle 8"/>
          <p:cNvSpPr/>
          <p:nvPr/>
        </p:nvSpPr>
        <p:spPr>
          <a:xfrm>
            <a:off x="4648200" y="838200"/>
            <a:ext cx="4114800" cy="533400"/>
          </a:xfrm>
          <a:prstGeom prst="rect">
            <a:avLst/>
          </a:prstGeom>
        </p:spPr>
        <p:txBody>
          <a:bodyPr wrap="square" anchor="ctr">
            <a:noAutofit/>
          </a:bodyPr>
          <a:lstStyle/>
          <a:p>
            <a:pPr>
              <a:tabLst>
                <a:tab pos="355600" algn="l"/>
              </a:tabLst>
            </a:pPr>
            <a:r>
              <a:rPr lang="fr-FR" sz="1800" b="1" dirty="0" smtClean="0">
                <a:solidFill>
                  <a:srgbClr val="336600"/>
                </a:solidFill>
                <a:effectLst>
                  <a:outerShdw blurRad="38100" dist="38100" dir="2700000" algn="tl">
                    <a:srgbClr val="000000">
                      <a:alpha val="43137"/>
                    </a:srgbClr>
                  </a:outerShdw>
                </a:effectLst>
                <a:latin typeface="+mj-lt"/>
              </a:rPr>
              <a:t>Tailleur – Les trois critères…(suite)</a:t>
            </a:r>
            <a:endParaRPr lang="en-CA" sz="1800" i="1" dirty="0">
              <a:solidFill>
                <a:srgbClr val="336600"/>
              </a:solidFill>
              <a:latin typeface="+mj-lt"/>
            </a:endParaRPr>
          </a:p>
        </p:txBody>
      </p:sp>
    </p:spTree>
    <p:extLst>
      <p:ext uri="{BB962C8B-B14F-4D97-AF65-F5344CB8AC3E}">
        <p14:creationId xmlns:p14="http://schemas.microsoft.com/office/powerpoint/2010/main" val="426464316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2"/>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3"/>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3"/>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9.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3"/>
</p:tagLst>
</file>

<file path=ppt/tags/tag20.xml><?xml version="1.0" encoding="utf-8"?>
<p:tagLst xmlns:a="http://schemas.openxmlformats.org/drawingml/2006/main" xmlns:r="http://schemas.openxmlformats.org/officeDocument/2006/relationships" xmlns:p="http://schemas.openxmlformats.org/presentationml/2006/main">
  <p:tag name="NUM" val="3"/>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1"/>
</p:tagLst>
</file>

<file path=ppt/tags/tag25.xml><?xml version="1.0" encoding="utf-8"?>
<p:tagLst xmlns:a="http://schemas.openxmlformats.org/drawingml/2006/main" xmlns:r="http://schemas.openxmlformats.org/officeDocument/2006/relationships" xmlns:p="http://schemas.openxmlformats.org/presentationml/2006/main">
  <p:tag name="NUM" val="2"/>
</p:tagLst>
</file>

<file path=ppt/tags/tag26.xml><?xml version="1.0" encoding="utf-8"?>
<p:tagLst xmlns:a="http://schemas.openxmlformats.org/drawingml/2006/main" xmlns:r="http://schemas.openxmlformats.org/officeDocument/2006/relationships" xmlns:p="http://schemas.openxmlformats.org/presentationml/2006/main">
  <p:tag name="NUM" val="3"/>
</p:tagLst>
</file>

<file path=ppt/tags/tag27.xml><?xml version="1.0" encoding="utf-8"?>
<p:tagLst xmlns:a="http://schemas.openxmlformats.org/drawingml/2006/main" xmlns:r="http://schemas.openxmlformats.org/officeDocument/2006/relationships" xmlns:p="http://schemas.openxmlformats.org/presentationml/2006/main">
  <p:tag name="NUM" val="1"/>
</p:tagLst>
</file>

<file path=ppt/tags/tag28.xml><?xml version="1.0" encoding="utf-8"?>
<p:tagLst xmlns:a="http://schemas.openxmlformats.org/drawingml/2006/main" xmlns:r="http://schemas.openxmlformats.org/officeDocument/2006/relationships" xmlns:p="http://schemas.openxmlformats.org/presentationml/2006/main">
  <p:tag name="NUM" val="2"/>
</p:tagLst>
</file>

<file path=ppt/tags/tag29.xml><?xml version="1.0" encoding="utf-8"?>
<p:tagLst xmlns:a="http://schemas.openxmlformats.org/drawingml/2006/main" xmlns:r="http://schemas.openxmlformats.org/officeDocument/2006/relationships" xmlns:p="http://schemas.openxmlformats.org/presentationml/2006/main">
  <p:tag name="NUM" val="3"/>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3"/>
</p:tagLst>
</file>

<file path=ppt/tags/tag33.xml><?xml version="1.0" encoding="utf-8"?>
<p:tagLst xmlns:a="http://schemas.openxmlformats.org/drawingml/2006/main" xmlns:r="http://schemas.openxmlformats.org/officeDocument/2006/relationships" xmlns:p="http://schemas.openxmlformats.org/presentationml/2006/main">
  <p:tag name="NUM" val="1"/>
</p:tagLst>
</file>

<file path=ppt/tags/tag34.xml><?xml version="1.0" encoding="utf-8"?>
<p:tagLst xmlns:a="http://schemas.openxmlformats.org/drawingml/2006/main" xmlns:r="http://schemas.openxmlformats.org/officeDocument/2006/relationships" xmlns:p="http://schemas.openxmlformats.org/presentationml/2006/main">
  <p:tag name="NUM" val="2"/>
</p:tagLst>
</file>

<file path=ppt/tags/tag35.xml><?xml version="1.0" encoding="utf-8"?>
<p:tagLst xmlns:a="http://schemas.openxmlformats.org/drawingml/2006/main" xmlns:r="http://schemas.openxmlformats.org/officeDocument/2006/relationships" xmlns:p="http://schemas.openxmlformats.org/presentationml/2006/main">
  <p:tag name="NUM" val="3"/>
</p:tagLst>
</file>

<file path=ppt/tags/tag36.xml><?xml version="1.0" encoding="utf-8"?>
<p:tagLst xmlns:a="http://schemas.openxmlformats.org/drawingml/2006/main" xmlns:r="http://schemas.openxmlformats.org/officeDocument/2006/relationships" xmlns:p="http://schemas.openxmlformats.org/presentationml/2006/main">
  <p:tag name="NUM" val="1"/>
</p:tagLst>
</file>

<file path=ppt/tags/tag37.xml><?xml version="1.0" encoding="utf-8"?>
<p:tagLst xmlns:a="http://schemas.openxmlformats.org/drawingml/2006/main" xmlns:r="http://schemas.openxmlformats.org/officeDocument/2006/relationships" xmlns:p="http://schemas.openxmlformats.org/presentationml/2006/main">
  <p:tag name="NUM" val="2"/>
</p:tagLst>
</file>

<file path=ppt/tags/tag38.xml><?xml version="1.0" encoding="utf-8"?>
<p:tagLst xmlns:a="http://schemas.openxmlformats.org/drawingml/2006/main" xmlns:r="http://schemas.openxmlformats.org/officeDocument/2006/relationships" xmlns:p="http://schemas.openxmlformats.org/presentationml/2006/main">
  <p:tag name="NUM" val="3"/>
</p:tagLst>
</file>

<file path=ppt/tags/tag39.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40.xml><?xml version="1.0" encoding="utf-8"?>
<p:tagLst xmlns:a="http://schemas.openxmlformats.org/drawingml/2006/main" xmlns:r="http://schemas.openxmlformats.org/officeDocument/2006/relationships" xmlns:p="http://schemas.openxmlformats.org/presentationml/2006/main">
  <p:tag name="NUM" val="2"/>
</p:tagLst>
</file>

<file path=ppt/tags/tag41.xml><?xml version="1.0" encoding="utf-8"?>
<p:tagLst xmlns:a="http://schemas.openxmlformats.org/drawingml/2006/main" xmlns:r="http://schemas.openxmlformats.org/officeDocument/2006/relationships" xmlns:p="http://schemas.openxmlformats.org/presentationml/2006/main">
  <p:tag name="NUM" val="3"/>
</p:tagLst>
</file>

<file path=ppt/tags/tag5.xml><?xml version="1.0" encoding="utf-8"?>
<p:tagLst xmlns:a="http://schemas.openxmlformats.org/drawingml/2006/main" xmlns:r="http://schemas.openxmlformats.org/officeDocument/2006/relationships" xmlns:p="http://schemas.openxmlformats.org/presentationml/2006/main">
  <p:tag name="NUM" val="3"/>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1543</Words>
  <Application>Microsoft Office PowerPoint</Application>
  <PresentationFormat>On-screen Show (4:3)</PresentationFormat>
  <Paragraphs>191</Paragraphs>
  <Slides>15</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ＭＳ Ｐゴシック</vt:lpstr>
      <vt:lpstr>Arial</vt:lpstr>
      <vt:lpstr>Arial Narrow</vt:lpstr>
      <vt:lpstr>Times</vt:lpstr>
      <vt:lpstr>Times New Roman</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2013-10-23T18:34:41Z</dcterms:created>
  <dcterms:modified xsi:type="dcterms:W3CDTF">2016-06-29T01:52:17Z</dcterms:modified>
</cp:coreProperties>
</file>